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8" r:id="rId2"/>
    <p:sldMasterId id="2147483681" r:id="rId3"/>
    <p:sldMasterId id="2147483693" r:id="rId4"/>
    <p:sldMasterId id="2147483706" r:id="rId5"/>
  </p:sldMasterIdLst>
  <p:notesMasterIdLst>
    <p:notesMasterId r:id="rId75"/>
  </p:notesMasterIdLst>
  <p:sldIdLst>
    <p:sldId id="397" r:id="rId6"/>
    <p:sldId id="400" r:id="rId7"/>
    <p:sldId id="406" r:id="rId8"/>
    <p:sldId id="362" r:id="rId9"/>
    <p:sldId id="392" r:id="rId10"/>
    <p:sldId id="399" r:id="rId11"/>
    <p:sldId id="407" r:id="rId12"/>
    <p:sldId id="363" r:id="rId13"/>
    <p:sldId id="360" r:id="rId14"/>
    <p:sldId id="361" r:id="rId15"/>
    <p:sldId id="365" r:id="rId16"/>
    <p:sldId id="4863" r:id="rId17"/>
    <p:sldId id="408" r:id="rId18"/>
    <p:sldId id="309" r:id="rId19"/>
    <p:sldId id="366" r:id="rId20"/>
    <p:sldId id="300" r:id="rId21"/>
    <p:sldId id="301" r:id="rId22"/>
    <p:sldId id="302" r:id="rId23"/>
    <p:sldId id="304" r:id="rId24"/>
    <p:sldId id="303" r:id="rId25"/>
    <p:sldId id="305" r:id="rId26"/>
    <p:sldId id="393" r:id="rId27"/>
    <p:sldId id="307" r:id="rId28"/>
    <p:sldId id="308" r:id="rId29"/>
    <p:sldId id="310" r:id="rId30"/>
    <p:sldId id="367" r:id="rId31"/>
    <p:sldId id="394" r:id="rId32"/>
    <p:sldId id="396" r:id="rId33"/>
    <p:sldId id="4868" r:id="rId34"/>
    <p:sldId id="4869" r:id="rId35"/>
    <p:sldId id="311" r:id="rId36"/>
    <p:sldId id="312" r:id="rId37"/>
    <p:sldId id="4865" r:id="rId38"/>
    <p:sldId id="4866" r:id="rId39"/>
    <p:sldId id="4867" r:id="rId40"/>
    <p:sldId id="314" r:id="rId41"/>
    <p:sldId id="313" r:id="rId42"/>
    <p:sldId id="4864" r:id="rId43"/>
    <p:sldId id="409" r:id="rId44"/>
    <p:sldId id="342" r:id="rId45"/>
    <p:sldId id="343" r:id="rId46"/>
    <p:sldId id="344" r:id="rId47"/>
    <p:sldId id="395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410" r:id="rId56"/>
    <p:sldId id="335" r:id="rId57"/>
    <p:sldId id="382" r:id="rId58"/>
    <p:sldId id="383" r:id="rId59"/>
    <p:sldId id="346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7" r:id="rId70"/>
    <p:sldId id="358" r:id="rId71"/>
    <p:sldId id="364" r:id="rId72"/>
    <p:sldId id="359" r:id="rId73"/>
    <p:sldId id="405" r:id="rId7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ve Lian" initials="DL" lastIdx="1" clrIdx="0">
    <p:extLst>
      <p:ext uri="{19B8F6BF-5375-455C-9EA6-DF929625EA0E}">
        <p15:presenceInfo xmlns:p15="http://schemas.microsoft.com/office/powerpoint/2012/main" userId="74fe9eade95ceb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8E7"/>
    <a:srgbClr val="0000FF"/>
    <a:srgbClr val="00AD00"/>
    <a:srgbClr val="C9DAF8"/>
    <a:srgbClr val="231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75238" autoAdjust="0"/>
  </p:normalViewPr>
  <p:slideViewPr>
    <p:cSldViewPr snapToGrid="0">
      <p:cViewPr varScale="1">
        <p:scale>
          <a:sx n="95" d="100"/>
          <a:sy n="95" d="100"/>
        </p:scale>
        <p:origin x="179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ve Lian" userId="74fe9eade95ceb19" providerId="LiveId" clId="{93D397AD-42CD-4146-8768-EC4684A9920D}"/>
    <pc:docChg chg="custSel addSld delSld modSld">
      <pc:chgData name="Dove Lian" userId="74fe9eade95ceb19" providerId="LiveId" clId="{93D397AD-42CD-4146-8768-EC4684A9920D}" dt="2025-04-11T07:01:24.158" v="81" actId="47"/>
      <pc:docMkLst>
        <pc:docMk/>
      </pc:docMkLst>
      <pc:sldChg chg="modSp mod modNotesTx">
        <pc:chgData name="Dove Lian" userId="74fe9eade95ceb19" providerId="LiveId" clId="{93D397AD-42CD-4146-8768-EC4684A9920D}" dt="2025-04-07T06:57:10.440" v="80"/>
        <pc:sldMkLst>
          <pc:docMk/>
          <pc:sldMk cId="1605811624" sldId="311"/>
        </pc:sldMkLst>
      </pc:sldChg>
      <pc:sldChg chg="del">
        <pc:chgData name="Dove Lian" userId="74fe9eade95ceb19" providerId="LiveId" clId="{93D397AD-42CD-4146-8768-EC4684A9920D}" dt="2025-04-11T07:01:24.158" v="81" actId="47"/>
        <pc:sldMkLst>
          <pc:docMk/>
          <pc:sldMk cId="2342934614" sldId="312"/>
        </pc:sldMkLst>
      </pc:sldChg>
      <pc:sldChg chg="modSp mod">
        <pc:chgData name="Dove Lian" userId="74fe9eade95ceb19" providerId="LiveId" clId="{93D397AD-42CD-4146-8768-EC4684A9920D}" dt="2025-04-07T06:37:18.563" v="2" actId="1076"/>
        <pc:sldMkLst>
          <pc:docMk/>
          <pc:sldMk cId="1109567741" sldId="361"/>
        </pc:sldMkLst>
        <pc:spChg chg="mod">
          <ac:chgData name="Dove Lian" userId="74fe9eade95ceb19" providerId="LiveId" clId="{93D397AD-42CD-4146-8768-EC4684A9920D}" dt="2025-04-07T06:37:12.276" v="0" actId="14100"/>
          <ac:spMkLst>
            <pc:docMk/>
            <pc:sldMk cId="1109567741" sldId="361"/>
            <ac:spMk id="3" creationId="{00000000-0000-0000-0000-000000000000}"/>
          </ac:spMkLst>
        </pc:spChg>
        <pc:spChg chg="mod">
          <ac:chgData name="Dove Lian" userId="74fe9eade95ceb19" providerId="LiveId" clId="{93D397AD-42CD-4146-8768-EC4684A9920D}" dt="2025-04-07T06:37:18.563" v="2" actId="1076"/>
          <ac:spMkLst>
            <pc:docMk/>
            <pc:sldMk cId="1109567741" sldId="361"/>
            <ac:spMk id="10" creationId="{00000000-0000-0000-0000-000000000000}"/>
          </ac:spMkLst>
        </pc:spChg>
      </pc:sldChg>
      <pc:sldChg chg="addSp delSp modSp mod">
        <pc:chgData name="Dove Lian" userId="74fe9eade95ceb19" providerId="LiveId" clId="{93D397AD-42CD-4146-8768-EC4684A9920D}" dt="2025-04-07T06:46:02.755" v="26"/>
        <pc:sldMkLst>
          <pc:docMk/>
          <pc:sldMk cId="3804204802" sldId="365"/>
        </pc:sldMkLst>
        <pc:spChg chg="add mod">
          <ac:chgData name="Dove Lian" userId="74fe9eade95ceb19" providerId="LiveId" clId="{93D397AD-42CD-4146-8768-EC4684A9920D}" dt="2025-04-07T06:46:02.755" v="26"/>
          <ac:spMkLst>
            <pc:docMk/>
            <pc:sldMk cId="3804204802" sldId="365"/>
            <ac:spMk id="6" creationId="{25C4EB29-B63A-0550-5D23-0F38DCE2E81B}"/>
          </ac:spMkLst>
        </pc:spChg>
        <pc:spChg chg="add mod">
          <ac:chgData name="Dove Lian" userId="74fe9eade95ceb19" providerId="LiveId" clId="{93D397AD-42CD-4146-8768-EC4684A9920D}" dt="2025-04-07T06:46:02.755" v="26"/>
          <ac:spMkLst>
            <pc:docMk/>
            <pc:sldMk cId="3804204802" sldId="365"/>
            <ac:spMk id="8" creationId="{2B976701-9F1F-4B94-BE86-F72626629CD7}"/>
          </ac:spMkLst>
        </pc:spChg>
        <pc:spChg chg="add mod">
          <ac:chgData name="Dove Lian" userId="74fe9eade95ceb19" providerId="LiveId" clId="{93D397AD-42CD-4146-8768-EC4684A9920D}" dt="2025-04-07T06:46:02.755" v="26"/>
          <ac:spMkLst>
            <pc:docMk/>
            <pc:sldMk cId="3804204802" sldId="365"/>
            <ac:spMk id="9" creationId="{D2C56288-8619-3F2C-FA79-E96A4906BE92}"/>
          </ac:spMkLst>
        </pc:spChg>
        <pc:picChg chg="add mod">
          <ac:chgData name="Dove Lian" userId="74fe9eade95ceb19" providerId="LiveId" clId="{93D397AD-42CD-4146-8768-EC4684A9920D}" dt="2025-04-07T06:46:02.755" v="26"/>
          <ac:picMkLst>
            <pc:docMk/>
            <pc:sldMk cId="3804204802" sldId="365"/>
            <ac:picMk id="4" creationId="{AB3C6892-0533-EC7E-6209-E1EAC3806BB1}"/>
          </ac:picMkLst>
        </pc:picChg>
        <pc:picChg chg="add mod">
          <ac:chgData name="Dove Lian" userId="74fe9eade95ceb19" providerId="LiveId" clId="{93D397AD-42CD-4146-8768-EC4684A9920D}" dt="2025-04-07T06:46:02.755" v="26"/>
          <ac:picMkLst>
            <pc:docMk/>
            <pc:sldMk cId="3804204802" sldId="365"/>
            <ac:picMk id="5" creationId="{F37E003E-CA14-82BC-DF2B-DFE2B158D679}"/>
          </ac:picMkLst>
        </pc:picChg>
      </pc:sldChg>
      <pc:sldChg chg="modSp">
        <pc:chgData name="Dove Lian" userId="74fe9eade95ceb19" providerId="LiveId" clId="{93D397AD-42CD-4146-8768-EC4684A9920D}" dt="2025-04-07T06:47:35.199" v="71" actId="20577"/>
        <pc:sldMkLst>
          <pc:docMk/>
          <pc:sldMk cId="1539537243" sldId="367"/>
        </pc:sldMkLst>
        <pc:spChg chg="mod">
          <ac:chgData name="Dove Lian" userId="74fe9eade95ceb19" providerId="LiveId" clId="{93D397AD-42CD-4146-8768-EC4684A9920D}" dt="2025-04-07T06:47:35.199" v="71" actId="20577"/>
          <ac:spMkLst>
            <pc:docMk/>
            <pc:sldMk cId="1539537243" sldId="367"/>
            <ac:spMk id="100" creationId="{00000000-0000-0000-0000-000000000000}"/>
          </ac:spMkLst>
        </pc:spChg>
      </pc:sldChg>
      <pc:sldChg chg="addSp modSp mod modAnim">
        <pc:chgData name="Dove Lian" userId="74fe9eade95ceb19" providerId="LiveId" clId="{93D397AD-42CD-4146-8768-EC4684A9920D}" dt="2025-04-07T06:44:13.649" v="21"/>
        <pc:sldMkLst>
          <pc:docMk/>
          <pc:sldMk cId="545184955" sldId="392"/>
        </pc:sldMkLst>
        <pc:spChg chg="add mod">
          <ac:chgData name="Dove Lian" userId="74fe9eade95ceb19" providerId="LiveId" clId="{93D397AD-42CD-4146-8768-EC4684A9920D}" dt="2025-04-07T06:42:27.146" v="11" actId="1076"/>
          <ac:spMkLst>
            <pc:docMk/>
            <pc:sldMk cId="545184955" sldId="392"/>
            <ac:spMk id="29" creationId="{371DB96C-C6A8-22C6-E6C7-ADD594334946}"/>
          </ac:spMkLst>
        </pc:spChg>
      </pc:sldChg>
      <pc:sldChg chg="modAnim">
        <pc:chgData name="Dove Lian" userId="74fe9eade95ceb19" providerId="LiveId" clId="{93D397AD-42CD-4146-8768-EC4684A9920D}" dt="2025-04-07T06:44:28.522" v="22"/>
        <pc:sldMkLst>
          <pc:docMk/>
          <pc:sldMk cId="4118634725" sldId="399"/>
        </pc:sldMkLst>
      </pc:sldChg>
      <pc:sldChg chg="add del">
        <pc:chgData name="Dove Lian" userId="74fe9eade95ceb19" providerId="LiveId" clId="{93D397AD-42CD-4146-8768-EC4684A9920D}" dt="2025-04-07T06:46:06.122" v="27" actId="47"/>
        <pc:sldMkLst>
          <pc:docMk/>
          <pc:sldMk cId="610288589" sldId="4862"/>
        </pc:sldMkLst>
      </pc:sldChg>
      <pc:sldChg chg="add">
        <pc:chgData name="Dove Lian" userId="74fe9eade95ceb19" providerId="LiveId" clId="{93D397AD-42CD-4146-8768-EC4684A9920D}" dt="2025-04-07T06:45:57.799" v="24" actId="2890"/>
        <pc:sldMkLst>
          <pc:docMk/>
          <pc:sldMk cId="371561500" sldId="4863"/>
        </pc:sldMkLst>
      </pc:sldChg>
    </pc:docChg>
  </pc:docChgLst>
  <pc:docChgLst>
    <pc:chgData name="Dove Lian" userId="74fe9eade95ceb19" providerId="LiveId" clId="{31AD8CB5-7E82-454B-8288-C9696233AACE}"/>
    <pc:docChg chg="custSel modSld">
      <pc:chgData name="Dove Lian" userId="74fe9eade95ceb19" providerId="LiveId" clId="{31AD8CB5-7E82-454B-8288-C9696233AACE}" dt="2025-03-28T07:35:03.239" v="250" actId="1035"/>
      <pc:docMkLst>
        <pc:docMk/>
      </pc:docMkLst>
      <pc:sldChg chg="addSp delSp modSp mod delAnim modAnim">
        <pc:chgData name="Dove Lian" userId="74fe9eade95ceb19" providerId="LiveId" clId="{31AD8CB5-7E82-454B-8288-C9696233AACE}" dt="2025-03-28T07:35:03.239" v="250" actId="1035"/>
        <pc:sldMkLst>
          <pc:docMk/>
          <pc:sldMk cId="545184955" sldId="392"/>
        </pc:sldMkLst>
        <pc:spChg chg="mod">
          <ac:chgData name="Dove Lian" userId="74fe9eade95ceb19" providerId="LiveId" clId="{31AD8CB5-7E82-454B-8288-C9696233AACE}" dt="2025-03-28T07:33:23.872" v="197" actId="1035"/>
          <ac:spMkLst>
            <pc:docMk/>
            <pc:sldMk cId="545184955" sldId="392"/>
            <ac:spMk id="3" creationId="{0364797D-7DF5-32D3-57EF-46DF93088A4E}"/>
          </ac:spMkLst>
        </pc:spChg>
        <pc:spChg chg="mod">
          <ac:chgData name="Dove Lian" userId="74fe9eade95ceb19" providerId="LiveId" clId="{31AD8CB5-7E82-454B-8288-C9696233AACE}" dt="2025-03-28T07:33:06.925" v="181" actId="1036"/>
          <ac:spMkLst>
            <pc:docMk/>
            <pc:sldMk cId="545184955" sldId="392"/>
            <ac:spMk id="4" creationId="{3FC446A6-FCC5-692C-4D8C-3892494DC5F6}"/>
          </ac:spMkLst>
        </pc:spChg>
        <pc:spChg chg="mod">
          <ac:chgData name="Dove Lian" userId="74fe9eade95ceb19" providerId="LiveId" clId="{31AD8CB5-7E82-454B-8288-C9696233AACE}" dt="2025-03-28T07:34:48.137" v="227" actId="1036"/>
          <ac:spMkLst>
            <pc:docMk/>
            <pc:sldMk cId="545184955" sldId="392"/>
            <ac:spMk id="5" creationId="{99D8FE1F-20F2-D66F-413B-A152489AC1FB}"/>
          </ac:spMkLst>
        </pc:spChg>
        <pc:spChg chg="mod">
          <ac:chgData name="Dove Lian" userId="74fe9eade95ceb19" providerId="LiveId" clId="{31AD8CB5-7E82-454B-8288-C9696233AACE}" dt="2025-03-28T07:34:43.513" v="221" actId="1076"/>
          <ac:spMkLst>
            <pc:docMk/>
            <pc:sldMk cId="545184955" sldId="392"/>
            <ac:spMk id="6" creationId="{1B83352F-3745-C8BD-455D-EFD6FBD1752A}"/>
          </ac:spMkLst>
        </pc:spChg>
        <pc:spChg chg="mod">
          <ac:chgData name="Dove Lian" userId="74fe9eade95ceb19" providerId="LiveId" clId="{31AD8CB5-7E82-454B-8288-C9696233AACE}" dt="2025-03-28T07:34:27.125" v="218" actId="20577"/>
          <ac:spMkLst>
            <pc:docMk/>
            <pc:sldMk cId="545184955" sldId="392"/>
            <ac:spMk id="7" creationId="{936026D3-F6DC-7DF8-AE49-A78B95006104}"/>
          </ac:spMkLst>
        </pc:spChg>
        <pc:spChg chg="mod">
          <ac:chgData name="Dove Lian" userId="74fe9eade95ceb19" providerId="LiveId" clId="{31AD8CB5-7E82-454B-8288-C9696233AACE}" dt="2025-03-28T07:33:06.925" v="181" actId="1036"/>
          <ac:spMkLst>
            <pc:docMk/>
            <pc:sldMk cId="545184955" sldId="392"/>
            <ac:spMk id="8" creationId="{9B14E3D6-6143-3D65-612E-91784D3577D3}"/>
          </ac:spMkLst>
        </pc:spChg>
        <pc:spChg chg="mod">
          <ac:chgData name="Dove Lian" userId="74fe9eade95ceb19" providerId="LiveId" clId="{31AD8CB5-7E82-454B-8288-C9696233AACE}" dt="2025-03-28T07:33:06.925" v="181" actId="1036"/>
          <ac:spMkLst>
            <pc:docMk/>
            <pc:sldMk cId="545184955" sldId="392"/>
            <ac:spMk id="9" creationId="{CA7D4838-338C-3997-A8FE-841A6064EFF4}"/>
          </ac:spMkLst>
        </pc:spChg>
        <pc:spChg chg="add mod">
          <ac:chgData name="Dove Lian" userId="74fe9eade95ceb19" providerId="LiveId" clId="{31AD8CB5-7E82-454B-8288-C9696233AACE}" dt="2025-03-28T07:34:31.293" v="220" actId="20577"/>
          <ac:spMkLst>
            <pc:docMk/>
            <pc:sldMk cId="545184955" sldId="392"/>
            <ac:spMk id="11" creationId="{5CEB1A7F-EE61-7444-0638-1EBB1D45531E}"/>
          </ac:spMkLst>
        </pc:spChg>
        <pc:spChg chg="mod">
          <ac:chgData name="Dove Lian" userId="74fe9eade95ceb19" providerId="LiveId" clId="{31AD8CB5-7E82-454B-8288-C9696233AACE}" dt="2025-03-28T07:34:59.620" v="243" actId="1035"/>
          <ac:spMkLst>
            <pc:docMk/>
            <pc:sldMk cId="545184955" sldId="392"/>
            <ac:spMk id="12" creationId="{19D8C33B-EE9A-2B24-F2C9-DC141C867879}"/>
          </ac:spMkLst>
        </pc:spChg>
        <pc:spChg chg="mod">
          <ac:chgData name="Dove Lian" userId="74fe9eade95ceb19" providerId="LiveId" clId="{31AD8CB5-7E82-454B-8288-C9696233AACE}" dt="2025-03-28T07:35:03.239" v="250" actId="1035"/>
          <ac:spMkLst>
            <pc:docMk/>
            <pc:sldMk cId="545184955" sldId="392"/>
            <ac:spMk id="13" creationId="{15EB3B14-0E82-B730-9C1B-4C36CEC80A86}"/>
          </ac:spMkLst>
        </pc:spChg>
        <pc:spChg chg="mod">
          <ac:chgData name="Dove Lian" userId="74fe9eade95ceb19" providerId="LiveId" clId="{31AD8CB5-7E82-454B-8288-C9696233AACE}" dt="2025-03-28T07:33:08.706" v="182"/>
          <ac:spMkLst>
            <pc:docMk/>
            <pc:sldMk cId="545184955" sldId="392"/>
            <ac:spMk id="15" creationId="{8167CF2F-4201-797B-8A9C-0F888CADCE9F}"/>
          </ac:spMkLst>
        </pc:spChg>
        <pc:spChg chg="mod">
          <ac:chgData name="Dove Lian" userId="74fe9eade95ceb19" providerId="LiveId" clId="{31AD8CB5-7E82-454B-8288-C9696233AACE}" dt="2025-03-28T07:33:08.706" v="182"/>
          <ac:spMkLst>
            <pc:docMk/>
            <pc:sldMk cId="545184955" sldId="392"/>
            <ac:spMk id="16" creationId="{F462BA9A-316A-13BB-C2BA-ECA36038673C}"/>
          </ac:spMkLst>
        </pc:spChg>
        <pc:spChg chg="mod">
          <ac:chgData name="Dove Lian" userId="74fe9eade95ceb19" providerId="LiveId" clId="{31AD8CB5-7E82-454B-8288-C9696233AACE}" dt="2025-03-28T07:33:08.706" v="182"/>
          <ac:spMkLst>
            <pc:docMk/>
            <pc:sldMk cId="545184955" sldId="392"/>
            <ac:spMk id="19" creationId="{D2A62923-E092-A77E-2A8B-E6F39E3E3FC0}"/>
          </ac:spMkLst>
        </pc:spChg>
        <pc:spChg chg="mod">
          <ac:chgData name="Dove Lian" userId="74fe9eade95ceb19" providerId="LiveId" clId="{31AD8CB5-7E82-454B-8288-C9696233AACE}" dt="2025-03-28T07:33:08.706" v="182"/>
          <ac:spMkLst>
            <pc:docMk/>
            <pc:sldMk cId="545184955" sldId="392"/>
            <ac:spMk id="21" creationId="{1818A1C6-C3F8-B78A-7E6F-138EFF2231BD}"/>
          </ac:spMkLst>
        </pc:spChg>
        <pc:spChg chg="mod">
          <ac:chgData name="Dove Lian" userId="74fe9eade95ceb19" providerId="LiveId" clId="{31AD8CB5-7E82-454B-8288-C9696233AACE}" dt="2025-03-28T07:33:08.706" v="182"/>
          <ac:spMkLst>
            <pc:docMk/>
            <pc:sldMk cId="545184955" sldId="392"/>
            <ac:spMk id="22" creationId="{5C473B41-2591-F9C5-D13D-F38CE0A5C5E6}"/>
          </ac:spMkLst>
        </pc:spChg>
        <pc:spChg chg="mod">
          <ac:chgData name="Dove Lian" userId="74fe9eade95ceb19" providerId="LiveId" clId="{31AD8CB5-7E82-454B-8288-C9696233AACE}" dt="2025-03-28T07:33:08.706" v="182"/>
          <ac:spMkLst>
            <pc:docMk/>
            <pc:sldMk cId="545184955" sldId="392"/>
            <ac:spMk id="24" creationId="{5BDE020D-A09F-9CB2-08B7-CD35D9AC394B}"/>
          </ac:spMkLst>
        </pc:spChg>
        <pc:spChg chg="mod">
          <ac:chgData name="Dove Lian" userId="74fe9eade95ceb19" providerId="LiveId" clId="{31AD8CB5-7E82-454B-8288-C9696233AACE}" dt="2025-03-28T07:33:08.706" v="182"/>
          <ac:spMkLst>
            <pc:docMk/>
            <pc:sldMk cId="545184955" sldId="392"/>
            <ac:spMk id="25" creationId="{E09438E9-4FD0-A3E4-44F4-8BC46C5690C3}"/>
          </ac:spMkLst>
        </pc:spChg>
        <pc:spChg chg="mod">
          <ac:chgData name="Dove Lian" userId="74fe9eade95ceb19" providerId="LiveId" clId="{31AD8CB5-7E82-454B-8288-C9696233AACE}" dt="2025-03-28T07:33:08.706" v="182"/>
          <ac:spMkLst>
            <pc:docMk/>
            <pc:sldMk cId="545184955" sldId="392"/>
            <ac:spMk id="27" creationId="{5654CC09-4665-BF77-40B7-2B97E84C6A9F}"/>
          </ac:spMkLst>
        </pc:spChg>
        <pc:spChg chg="mod">
          <ac:chgData name="Dove Lian" userId="74fe9eade95ceb19" providerId="LiveId" clId="{31AD8CB5-7E82-454B-8288-C9696233AACE}" dt="2025-03-28T07:33:08.706" v="182"/>
          <ac:spMkLst>
            <pc:docMk/>
            <pc:sldMk cId="545184955" sldId="392"/>
            <ac:spMk id="28" creationId="{EAFCE9A4-A37B-267E-535C-CE399E1CE59B}"/>
          </ac:spMkLst>
        </pc:spChg>
        <pc:spChg chg="add mod ord">
          <ac:chgData name="Dove Lian" userId="74fe9eade95ceb19" providerId="LiveId" clId="{31AD8CB5-7E82-454B-8288-C9696233AACE}" dt="2025-03-28T07:33:53.929" v="209" actId="13822"/>
          <ac:spMkLst>
            <pc:docMk/>
            <pc:sldMk cId="545184955" sldId="392"/>
            <ac:spMk id="30" creationId="{BBE4A7AD-D5CD-2C70-DD45-E583AEA78BF6}"/>
          </ac:spMkLst>
        </pc:spChg>
        <pc:grpChg chg="mod">
          <ac:chgData name="Dove Lian" userId="74fe9eade95ceb19" providerId="LiveId" clId="{31AD8CB5-7E82-454B-8288-C9696233AACE}" dt="2025-03-28T07:33:30.842" v="205" actId="1035"/>
          <ac:grpSpMkLst>
            <pc:docMk/>
            <pc:sldMk cId="545184955" sldId="392"/>
            <ac:grpSpMk id="14" creationId="{C37A1043-5089-3481-9A06-A87917A4C484}"/>
          </ac:grpSpMkLst>
        </pc:grpChg>
        <pc:grpChg chg="mod">
          <ac:chgData name="Dove Lian" userId="74fe9eade95ceb19" providerId="LiveId" clId="{31AD8CB5-7E82-454B-8288-C9696233AACE}" dt="2025-03-28T07:33:30.842" v="205" actId="1035"/>
          <ac:grpSpMkLst>
            <pc:docMk/>
            <pc:sldMk cId="545184955" sldId="392"/>
            <ac:grpSpMk id="17" creationId="{C4014B00-EB3B-1892-BBA8-E701893A1703}"/>
          </ac:grpSpMkLst>
        </pc:grpChg>
        <pc:grpChg chg="mod">
          <ac:chgData name="Dove Lian" userId="74fe9eade95ceb19" providerId="LiveId" clId="{31AD8CB5-7E82-454B-8288-C9696233AACE}" dt="2025-03-28T07:33:30.842" v="205" actId="1035"/>
          <ac:grpSpMkLst>
            <pc:docMk/>
            <pc:sldMk cId="545184955" sldId="392"/>
            <ac:grpSpMk id="20" creationId="{E46E00C9-BD4A-3744-848F-D109D6B47910}"/>
          </ac:grpSpMkLst>
        </pc:grpChg>
        <pc:grpChg chg="mod">
          <ac:chgData name="Dove Lian" userId="74fe9eade95ceb19" providerId="LiveId" clId="{31AD8CB5-7E82-454B-8288-C9696233AACE}" dt="2025-03-28T07:33:30.842" v="205" actId="1035"/>
          <ac:grpSpMkLst>
            <pc:docMk/>
            <pc:sldMk cId="545184955" sldId="392"/>
            <ac:grpSpMk id="23" creationId="{51B54AB8-80B7-ECB8-FD0B-E2F3DE57EB39}"/>
          </ac:grpSpMkLst>
        </pc:grpChg>
        <pc:grpChg chg="mod">
          <ac:chgData name="Dove Lian" userId="74fe9eade95ceb19" providerId="LiveId" clId="{31AD8CB5-7E82-454B-8288-C9696233AACE}" dt="2025-03-28T07:33:30.842" v="205" actId="1035"/>
          <ac:grpSpMkLst>
            <pc:docMk/>
            <pc:sldMk cId="545184955" sldId="392"/>
            <ac:grpSpMk id="26" creationId="{A29CED21-EBE8-A63A-C158-0B9BEC4AEC2C}"/>
          </ac:grpSpMkLst>
        </pc:grpChg>
      </pc:sldChg>
    </pc:docChg>
  </pc:docChgLst>
  <pc:docChgLst>
    <pc:chgData name="Dove Lian" userId="74fe9eade95ceb19" providerId="LiveId" clId="{5CDE64C4-06EF-40D3-9EC6-03F9AE95AA21}"/>
    <pc:docChg chg="undo custSel addSld delSld modSld">
      <pc:chgData name="Dove Lian" userId="74fe9eade95ceb19" providerId="LiveId" clId="{5CDE64C4-06EF-40D3-9EC6-03F9AE95AA21}" dt="2025-04-13T04:53:54.781" v="615" actId="1076"/>
      <pc:docMkLst>
        <pc:docMk/>
      </pc:docMkLst>
      <pc:sldChg chg="add del">
        <pc:chgData name="Dove Lian" userId="74fe9eade95ceb19" providerId="LiveId" clId="{5CDE64C4-06EF-40D3-9EC6-03F9AE95AA21}" dt="2025-04-13T04:21:57.492" v="3"/>
        <pc:sldMkLst>
          <pc:docMk/>
          <pc:sldMk cId="2689289862" sldId="310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1605811624" sldId="311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2342934614" sldId="312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924049652" sldId="313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3290316715" sldId="314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1904913137" sldId="335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2801383520" sldId="342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1080654706" sldId="343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2421174606" sldId="344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1321526828" sldId="346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1500645055" sldId="348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2762143270" sldId="349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2753899063" sldId="350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786031034" sldId="351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440164936" sldId="352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3718057751" sldId="353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3822483346" sldId="354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1975660773" sldId="355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3940692884" sldId="356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443421490" sldId="357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1541645610" sldId="358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2890804190" sldId="359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946601041" sldId="364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1539537243" sldId="367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358311172" sldId="382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986024959" sldId="383"/>
        </pc:sldMkLst>
      </pc:sldChg>
      <pc:sldChg chg="modSp add del mod">
        <pc:chgData name="Dove Lian" userId="74fe9eade95ceb19" providerId="LiveId" clId="{5CDE64C4-06EF-40D3-9EC6-03F9AE95AA21}" dt="2025-04-13T04:39:25.711" v="156" actId="1037"/>
        <pc:sldMkLst>
          <pc:docMk/>
          <pc:sldMk cId="3297705297" sldId="384"/>
        </pc:sldMkLst>
        <pc:spChg chg="mod">
          <ac:chgData name="Dove Lian" userId="74fe9eade95ceb19" providerId="LiveId" clId="{5CDE64C4-06EF-40D3-9EC6-03F9AE95AA21}" dt="2025-04-13T04:39:25.711" v="156" actId="1037"/>
          <ac:spMkLst>
            <pc:docMk/>
            <pc:sldMk cId="3297705297" sldId="384"/>
            <ac:spMk id="3" creationId="{6DF2ACDD-A8D4-3D44-4367-71842E4BDD0C}"/>
          </ac:spMkLst>
        </pc:spChg>
      </pc:sldChg>
      <pc:sldChg chg="modSp add del mod">
        <pc:chgData name="Dove Lian" userId="74fe9eade95ceb19" providerId="LiveId" clId="{5CDE64C4-06EF-40D3-9EC6-03F9AE95AA21}" dt="2025-04-13T04:40:31.916" v="174" actId="114"/>
        <pc:sldMkLst>
          <pc:docMk/>
          <pc:sldMk cId="1562634431" sldId="385"/>
        </pc:sldMkLst>
        <pc:spChg chg="mod">
          <ac:chgData name="Dove Lian" userId="74fe9eade95ceb19" providerId="LiveId" clId="{5CDE64C4-06EF-40D3-9EC6-03F9AE95AA21}" dt="2025-04-13T04:40:31.916" v="174" actId="114"/>
          <ac:spMkLst>
            <pc:docMk/>
            <pc:sldMk cId="1562634431" sldId="385"/>
            <ac:spMk id="8" creationId="{00000000-0000-0000-0000-000000000000}"/>
          </ac:spMkLst>
        </pc:spChg>
      </pc:sldChg>
      <pc:sldChg chg="modSp add del">
        <pc:chgData name="Dove Lian" userId="74fe9eade95ceb19" providerId="LiveId" clId="{5CDE64C4-06EF-40D3-9EC6-03F9AE95AA21}" dt="2025-04-13T04:25:23.371" v="36" actId="20577"/>
        <pc:sldMkLst>
          <pc:docMk/>
          <pc:sldMk cId="1398601356" sldId="386"/>
        </pc:sldMkLst>
        <pc:spChg chg="mod">
          <ac:chgData name="Dove Lian" userId="74fe9eade95ceb19" providerId="LiveId" clId="{5CDE64C4-06EF-40D3-9EC6-03F9AE95AA21}" dt="2025-04-13T04:25:23.371" v="36" actId="20577"/>
          <ac:spMkLst>
            <pc:docMk/>
            <pc:sldMk cId="1398601356" sldId="386"/>
            <ac:spMk id="15" creationId="{00000000-0000-0000-0000-000000000000}"/>
          </ac:spMkLst>
        </pc:spChg>
      </pc:sldChg>
      <pc:sldChg chg="modSp add del">
        <pc:chgData name="Dove Lian" userId="74fe9eade95ceb19" providerId="LiveId" clId="{5CDE64C4-06EF-40D3-9EC6-03F9AE95AA21}" dt="2025-04-13T04:28:40.540" v="38" actId="20577"/>
        <pc:sldMkLst>
          <pc:docMk/>
          <pc:sldMk cId="1232303968" sldId="387"/>
        </pc:sldMkLst>
        <pc:spChg chg="mod">
          <ac:chgData name="Dove Lian" userId="74fe9eade95ceb19" providerId="LiveId" clId="{5CDE64C4-06EF-40D3-9EC6-03F9AE95AA21}" dt="2025-04-13T04:28:36.026" v="37" actId="20577"/>
          <ac:spMkLst>
            <pc:docMk/>
            <pc:sldMk cId="1232303968" sldId="387"/>
            <ac:spMk id="7" creationId="{00000000-0000-0000-0000-000000000000}"/>
          </ac:spMkLst>
        </pc:spChg>
        <pc:spChg chg="mod">
          <ac:chgData name="Dove Lian" userId="74fe9eade95ceb19" providerId="LiveId" clId="{5CDE64C4-06EF-40D3-9EC6-03F9AE95AA21}" dt="2025-04-13T04:28:40.540" v="38" actId="20577"/>
          <ac:spMkLst>
            <pc:docMk/>
            <pc:sldMk cId="1232303968" sldId="387"/>
            <ac:spMk id="8" creationId="{00000000-0000-0000-0000-000000000000}"/>
          </ac:spMkLst>
        </pc:spChg>
      </pc:sldChg>
      <pc:sldChg chg="modSp add del">
        <pc:chgData name="Dove Lian" userId="74fe9eade95ceb19" providerId="LiveId" clId="{5CDE64C4-06EF-40D3-9EC6-03F9AE95AA21}" dt="2025-04-13T04:29:26.290" v="42" actId="20577"/>
        <pc:sldMkLst>
          <pc:docMk/>
          <pc:sldMk cId="2653384345" sldId="388"/>
        </pc:sldMkLst>
        <pc:spChg chg="mod">
          <ac:chgData name="Dove Lian" userId="74fe9eade95ceb19" providerId="LiveId" clId="{5CDE64C4-06EF-40D3-9EC6-03F9AE95AA21}" dt="2025-04-13T04:29:02.867" v="39" actId="20577"/>
          <ac:spMkLst>
            <pc:docMk/>
            <pc:sldMk cId="2653384345" sldId="388"/>
            <ac:spMk id="7" creationId="{00000000-0000-0000-0000-000000000000}"/>
          </ac:spMkLst>
        </pc:spChg>
        <pc:spChg chg="mod">
          <ac:chgData name="Dove Lian" userId="74fe9eade95ceb19" providerId="LiveId" clId="{5CDE64C4-06EF-40D3-9EC6-03F9AE95AA21}" dt="2025-04-13T04:29:08.221" v="40" actId="20577"/>
          <ac:spMkLst>
            <pc:docMk/>
            <pc:sldMk cId="2653384345" sldId="388"/>
            <ac:spMk id="8" creationId="{00000000-0000-0000-0000-000000000000}"/>
          </ac:spMkLst>
        </pc:spChg>
        <pc:spChg chg="mod">
          <ac:chgData name="Dove Lian" userId="74fe9eade95ceb19" providerId="LiveId" clId="{5CDE64C4-06EF-40D3-9EC6-03F9AE95AA21}" dt="2025-04-13T04:29:20.445" v="41" actId="20577"/>
          <ac:spMkLst>
            <pc:docMk/>
            <pc:sldMk cId="2653384345" sldId="388"/>
            <ac:spMk id="12" creationId="{00000000-0000-0000-0000-000000000000}"/>
          </ac:spMkLst>
        </pc:spChg>
        <pc:spChg chg="mod">
          <ac:chgData name="Dove Lian" userId="74fe9eade95ceb19" providerId="LiveId" clId="{5CDE64C4-06EF-40D3-9EC6-03F9AE95AA21}" dt="2025-04-13T04:29:26.290" v="42" actId="20577"/>
          <ac:spMkLst>
            <pc:docMk/>
            <pc:sldMk cId="2653384345" sldId="388"/>
            <ac:spMk id="14" creationId="{00000000-0000-0000-0000-000000000000}"/>
          </ac:spMkLst>
        </pc:spChg>
      </pc:sldChg>
      <pc:sldChg chg="modSp add del">
        <pc:chgData name="Dove Lian" userId="74fe9eade95ceb19" providerId="LiveId" clId="{5CDE64C4-06EF-40D3-9EC6-03F9AE95AA21}" dt="2025-04-13T04:30:34.485" v="46" actId="20577"/>
        <pc:sldMkLst>
          <pc:docMk/>
          <pc:sldMk cId="1842839625" sldId="389"/>
        </pc:sldMkLst>
        <pc:spChg chg="mod">
          <ac:chgData name="Dove Lian" userId="74fe9eade95ceb19" providerId="LiveId" clId="{5CDE64C4-06EF-40D3-9EC6-03F9AE95AA21}" dt="2025-04-13T04:30:19.990" v="43" actId="20577"/>
          <ac:spMkLst>
            <pc:docMk/>
            <pc:sldMk cId="1842839625" sldId="389"/>
            <ac:spMk id="7" creationId="{00000000-0000-0000-0000-000000000000}"/>
          </ac:spMkLst>
        </pc:spChg>
        <pc:spChg chg="mod">
          <ac:chgData name="Dove Lian" userId="74fe9eade95ceb19" providerId="LiveId" clId="{5CDE64C4-06EF-40D3-9EC6-03F9AE95AA21}" dt="2025-04-13T04:30:25" v="44" actId="20577"/>
          <ac:spMkLst>
            <pc:docMk/>
            <pc:sldMk cId="1842839625" sldId="389"/>
            <ac:spMk id="13" creationId="{00000000-0000-0000-0000-000000000000}"/>
          </ac:spMkLst>
        </pc:spChg>
        <pc:spChg chg="mod">
          <ac:chgData name="Dove Lian" userId="74fe9eade95ceb19" providerId="LiveId" clId="{5CDE64C4-06EF-40D3-9EC6-03F9AE95AA21}" dt="2025-04-13T04:30:28.208" v="45" actId="20577"/>
          <ac:spMkLst>
            <pc:docMk/>
            <pc:sldMk cId="1842839625" sldId="389"/>
            <ac:spMk id="14" creationId="{00000000-0000-0000-0000-000000000000}"/>
          </ac:spMkLst>
        </pc:spChg>
        <pc:spChg chg="mod">
          <ac:chgData name="Dove Lian" userId="74fe9eade95ceb19" providerId="LiveId" clId="{5CDE64C4-06EF-40D3-9EC6-03F9AE95AA21}" dt="2025-04-13T04:30:34.485" v="46" actId="20577"/>
          <ac:spMkLst>
            <pc:docMk/>
            <pc:sldMk cId="1842839625" sldId="389"/>
            <ac:spMk id="15" creationId="{00000000-0000-0000-0000-000000000000}"/>
          </ac:spMkLst>
        </pc:spChg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2258618133" sldId="390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2369615701" sldId="394"/>
        </pc:sldMkLst>
      </pc:sldChg>
      <pc:sldChg chg="addSp delSp modSp add del mod">
        <pc:chgData name="Dove Lian" userId="74fe9eade95ceb19" providerId="LiveId" clId="{5CDE64C4-06EF-40D3-9EC6-03F9AE95AA21}" dt="2025-04-13T04:39:34.246" v="158"/>
        <pc:sldMkLst>
          <pc:docMk/>
          <pc:sldMk cId="1654463400" sldId="395"/>
        </pc:sldMkLst>
        <pc:spChg chg="add mod">
          <ac:chgData name="Dove Lian" userId="74fe9eade95ceb19" providerId="LiveId" clId="{5CDE64C4-06EF-40D3-9EC6-03F9AE95AA21}" dt="2025-04-13T04:39:34.246" v="158"/>
          <ac:spMkLst>
            <pc:docMk/>
            <pc:sldMk cId="1654463400" sldId="395"/>
            <ac:spMk id="3" creationId="{0A63B765-A55D-BEA4-00DD-1FFB6CC75739}"/>
          </ac:spMkLst>
        </pc:spChg>
        <pc:spChg chg="del mod">
          <ac:chgData name="Dove Lian" userId="74fe9eade95ceb19" providerId="LiveId" clId="{5CDE64C4-06EF-40D3-9EC6-03F9AE95AA21}" dt="2025-04-13T04:39:33.422" v="157" actId="478"/>
          <ac:spMkLst>
            <pc:docMk/>
            <pc:sldMk cId="1654463400" sldId="395"/>
            <ac:spMk id="8" creationId="{018CC440-0C9D-204F-2631-83D0A9661216}"/>
          </ac:spMkLst>
        </pc:spChg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4167159820" sldId="396"/>
        </pc:sldMkLst>
      </pc:sldChg>
      <pc:sldChg chg="addSp delSp modSp add mod">
        <pc:chgData name="Dove Lian" userId="74fe9eade95ceb19" providerId="LiveId" clId="{5CDE64C4-06EF-40D3-9EC6-03F9AE95AA21}" dt="2025-04-13T04:46:42.417" v="561" actId="14100"/>
        <pc:sldMkLst>
          <pc:docMk/>
          <pc:sldMk cId="2902265940" sldId="405"/>
        </pc:sldMkLst>
        <pc:spChg chg="mod">
          <ac:chgData name="Dove Lian" userId="74fe9eade95ceb19" providerId="LiveId" clId="{5CDE64C4-06EF-40D3-9EC6-03F9AE95AA21}" dt="2025-04-13T04:46:42.417" v="561" actId="14100"/>
          <ac:spMkLst>
            <pc:docMk/>
            <pc:sldMk cId="2902265940" sldId="405"/>
            <ac:spMk id="3" creationId="{6F6BF843-E8E0-F48A-1C44-63602E1F53B9}"/>
          </ac:spMkLst>
        </pc:spChg>
        <pc:spChg chg="del">
          <ac:chgData name="Dove Lian" userId="74fe9eade95ceb19" providerId="LiveId" clId="{5CDE64C4-06EF-40D3-9EC6-03F9AE95AA21}" dt="2025-04-13T04:35:16.461" v="50" actId="478"/>
          <ac:spMkLst>
            <pc:docMk/>
            <pc:sldMk cId="2902265940" sldId="405"/>
            <ac:spMk id="5" creationId="{C8E583D9-862A-7CBF-21FC-C7E095886537}"/>
          </ac:spMkLst>
        </pc:spChg>
        <pc:spChg chg="del">
          <ac:chgData name="Dove Lian" userId="74fe9eade95ceb19" providerId="LiveId" clId="{5CDE64C4-06EF-40D3-9EC6-03F9AE95AA21}" dt="2025-04-13T04:35:19.241" v="51" actId="478"/>
          <ac:spMkLst>
            <pc:docMk/>
            <pc:sldMk cId="2902265940" sldId="405"/>
            <ac:spMk id="8" creationId="{00000000-0000-0000-0000-000000000000}"/>
          </ac:spMkLst>
        </pc:spChg>
        <pc:picChg chg="add mod modCrop">
          <ac:chgData name="Dove Lian" userId="74fe9eade95ceb19" providerId="LiveId" clId="{5CDE64C4-06EF-40D3-9EC6-03F9AE95AA21}" dt="2025-04-13T04:43:27.046" v="337" actId="1036"/>
          <ac:picMkLst>
            <pc:docMk/>
            <pc:sldMk cId="2902265940" sldId="405"/>
            <ac:picMk id="4" creationId="{64F3769C-8357-B4A1-C217-32C08DEBD8E9}"/>
          </ac:picMkLst>
        </pc:picChg>
        <pc:picChg chg="add mod modCrop">
          <ac:chgData name="Dove Lian" userId="74fe9eade95ceb19" providerId="LiveId" clId="{5CDE64C4-06EF-40D3-9EC6-03F9AE95AA21}" dt="2025-04-13T04:43:27.046" v="337" actId="1036"/>
          <ac:picMkLst>
            <pc:docMk/>
            <pc:sldMk cId="2902265940" sldId="405"/>
            <ac:picMk id="6" creationId="{F241EBAB-C589-7EF8-30AC-EF844D10BC2D}"/>
          </ac:picMkLst>
        </pc:picChg>
        <pc:picChg chg="del">
          <ac:chgData name="Dove Lian" userId="74fe9eade95ceb19" providerId="LiveId" clId="{5CDE64C4-06EF-40D3-9EC6-03F9AE95AA21}" dt="2025-04-13T04:35:08.299" v="48" actId="478"/>
          <ac:picMkLst>
            <pc:docMk/>
            <pc:sldMk cId="2902265940" sldId="405"/>
            <ac:picMk id="7" creationId="{00000000-0000-0000-0000-000000000000}"/>
          </ac:picMkLst>
        </pc:picChg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1356310957" sldId="409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1027004281" sldId="410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1663199952" sldId="4864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205791453" sldId="4865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90512411" sldId="4866"/>
        </pc:sldMkLst>
      </pc:sldChg>
      <pc:sldChg chg="add del">
        <pc:chgData name="Dove Lian" userId="74fe9eade95ceb19" providerId="LiveId" clId="{5CDE64C4-06EF-40D3-9EC6-03F9AE95AA21}" dt="2025-04-13T04:21:57.492" v="3"/>
        <pc:sldMkLst>
          <pc:docMk/>
          <pc:sldMk cId="2543756282" sldId="4867"/>
        </pc:sldMkLst>
      </pc:sldChg>
      <pc:sldChg chg="addSp delSp modSp add mod delAnim">
        <pc:chgData name="Dove Lian" userId="74fe9eade95ceb19" providerId="LiveId" clId="{5CDE64C4-06EF-40D3-9EC6-03F9AE95AA21}" dt="2025-04-13T04:51:16.522" v="602" actId="20577"/>
        <pc:sldMkLst>
          <pc:docMk/>
          <pc:sldMk cId="3995593259" sldId="4868"/>
        </pc:sldMkLst>
        <pc:spChg chg="mod">
          <ac:chgData name="Dove Lian" userId="74fe9eade95ceb19" providerId="LiveId" clId="{5CDE64C4-06EF-40D3-9EC6-03F9AE95AA21}" dt="2025-04-13T04:51:16.522" v="602" actId="20577"/>
          <ac:spMkLst>
            <pc:docMk/>
            <pc:sldMk cId="3995593259" sldId="4868"/>
            <ac:spMk id="2" creationId="{E7E4816F-BF1B-AAB6-A4E6-C808FB6AD85A}"/>
          </ac:spMkLst>
        </pc:spChg>
        <pc:spChg chg="del">
          <ac:chgData name="Dove Lian" userId="74fe9eade95ceb19" providerId="LiveId" clId="{5CDE64C4-06EF-40D3-9EC6-03F9AE95AA21}" dt="2025-04-13T04:50:08.168" v="565" actId="478"/>
          <ac:spMkLst>
            <pc:docMk/>
            <pc:sldMk cId="3995593259" sldId="4868"/>
            <ac:spMk id="3" creationId="{E0E0FEE5-F5D6-5F8D-8A36-F56D3883A4ED}"/>
          </ac:spMkLst>
        </pc:spChg>
        <pc:spChg chg="del">
          <ac:chgData name="Dove Lian" userId="74fe9eade95ceb19" providerId="LiveId" clId="{5CDE64C4-06EF-40D3-9EC6-03F9AE95AA21}" dt="2025-04-13T04:50:08.168" v="565" actId="478"/>
          <ac:spMkLst>
            <pc:docMk/>
            <pc:sldMk cId="3995593259" sldId="4868"/>
            <ac:spMk id="4" creationId="{53EB9064-180C-F0F8-0A2D-9477B59D41C1}"/>
          </ac:spMkLst>
        </pc:spChg>
        <pc:spChg chg="del">
          <ac:chgData name="Dove Lian" userId="74fe9eade95ceb19" providerId="LiveId" clId="{5CDE64C4-06EF-40D3-9EC6-03F9AE95AA21}" dt="2025-04-13T04:50:08.168" v="565" actId="478"/>
          <ac:spMkLst>
            <pc:docMk/>
            <pc:sldMk cId="3995593259" sldId="4868"/>
            <ac:spMk id="5" creationId="{E2452DFD-35F0-3D61-0290-5E0F6F70C35A}"/>
          </ac:spMkLst>
        </pc:spChg>
        <pc:spChg chg="del">
          <ac:chgData name="Dove Lian" userId="74fe9eade95ceb19" providerId="LiveId" clId="{5CDE64C4-06EF-40D3-9EC6-03F9AE95AA21}" dt="2025-04-13T04:50:08.168" v="565" actId="478"/>
          <ac:spMkLst>
            <pc:docMk/>
            <pc:sldMk cId="3995593259" sldId="4868"/>
            <ac:spMk id="6" creationId="{ADEEEE39-6EBF-2699-C2EC-519729D5C397}"/>
          </ac:spMkLst>
        </pc:spChg>
        <pc:spChg chg="del">
          <ac:chgData name="Dove Lian" userId="74fe9eade95ceb19" providerId="LiveId" clId="{5CDE64C4-06EF-40D3-9EC6-03F9AE95AA21}" dt="2025-04-13T04:50:08.168" v="565" actId="478"/>
          <ac:spMkLst>
            <pc:docMk/>
            <pc:sldMk cId="3995593259" sldId="4868"/>
            <ac:spMk id="7" creationId="{58747D5E-AB1E-0BDB-2DF4-EECACD90778E}"/>
          </ac:spMkLst>
        </pc:spChg>
        <pc:spChg chg="add del mod">
          <ac:chgData name="Dove Lian" userId="74fe9eade95ceb19" providerId="LiveId" clId="{5CDE64C4-06EF-40D3-9EC6-03F9AE95AA21}" dt="2025-04-13T04:50:11.545" v="566" actId="478"/>
          <ac:spMkLst>
            <pc:docMk/>
            <pc:sldMk cId="3995593259" sldId="4868"/>
            <ac:spMk id="9" creationId="{629F1469-5B16-E8F8-EF2E-D6FAA9FFEFCA}"/>
          </ac:spMkLst>
        </pc:spChg>
        <pc:picChg chg="add mod">
          <ac:chgData name="Dove Lian" userId="74fe9eade95ceb19" providerId="LiveId" clId="{5CDE64C4-06EF-40D3-9EC6-03F9AE95AA21}" dt="2025-04-13T04:50:53.617" v="571" actId="1076"/>
          <ac:picMkLst>
            <pc:docMk/>
            <pc:sldMk cId="3995593259" sldId="4868"/>
            <ac:picMk id="11" creationId="{3F44A2F9-BEE9-81EA-C2DD-BF8AC576C124}"/>
          </ac:picMkLst>
        </pc:picChg>
        <pc:picChg chg="add del">
          <ac:chgData name="Dove Lian" userId="74fe9eade95ceb19" providerId="LiveId" clId="{5CDE64C4-06EF-40D3-9EC6-03F9AE95AA21}" dt="2025-04-13T04:50:20.062" v="568" actId="478"/>
          <ac:picMkLst>
            <pc:docMk/>
            <pc:sldMk cId="3995593259" sldId="4868"/>
            <ac:picMk id="1026" creationId="{ECC8F96B-DF63-03B4-98A8-EC1941F92818}"/>
          </ac:picMkLst>
        </pc:picChg>
      </pc:sldChg>
      <pc:sldChg chg="addSp delSp modSp add mod">
        <pc:chgData name="Dove Lian" userId="74fe9eade95ceb19" providerId="LiveId" clId="{5CDE64C4-06EF-40D3-9EC6-03F9AE95AA21}" dt="2025-04-13T04:53:54.781" v="615" actId="1076"/>
        <pc:sldMkLst>
          <pc:docMk/>
          <pc:sldMk cId="2246219715" sldId="4869"/>
        </pc:sldMkLst>
        <pc:picChg chg="add del mod">
          <ac:chgData name="Dove Lian" userId="74fe9eade95ceb19" providerId="LiveId" clId="{5CDE64C4-06EF-40D3-9EC6-03F9AE95AA21}" dt="2025-04-13T04:53:46.426" v="612" actId="478"/>
          <ac:picMkLst>
            <pc:docMk/>
            <pc:sldMk cId="2246219715" sldId="4869"/>
            <ac:picMk id="4" creationId="{BAFA3FBD-F14F-7A14-4971-D8AC0480F3A9}"/>
          </ac:picMkLst>
        </pc:picChg>
        <pc:picChg chg="add mod">
          <ac:chgData name="Dove Lian" userId="74fe9eade95ceb19" providerId="LiveId" clId="{5CDE64C4-06EF-40D3-9EC6-03F9AE95AA21}" dt="2025-04-13T04:53:54.781" v="615" actId="1076"/>
          <ac:picMkLst>
            <pc:docMk/>
            <pc:sldMk cId="2246219715" sldId="4869"/>
            <ac:picMk id="5" creationId="{EDD83C76-764E-AA21-2E00-0D23ADA29379}"/>
          </ac:picMkLst>
        </pc:picChg>
        <pc:picChg chg="del">
          <ac:chgData name="Dove Lian" userId="74fe9eade95ceb19" providerId="LiveId" clId="{5CDE64C4-06EF-40D3-9EC6-03F9AE95AA21}" dt="2025-04-13T04:51:48.397" v="604" actId="478"/>
          <ac:picMkLst>
            <pc:docMk/>
            <pc:sldMk cId="2246219715" sldId="4869"/>
            <ac:picMk id="11" creationId="{256AEFCD-B8BE-D19A-4F26-974277CEF35E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image" Target="../media/image7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56CEF-1BF7-44BD-91CA-EB295625FA0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4D4B2FE-26B0-4821-946A-A9D5D06E4F5C}">
      <dgm:prSet phldrT="[文本]"/>
      <dgm:spPr/>
      <dgm:t>
        <a:bodyPr/>
        <a:lstStyle/>
        <a:p>
          <a:r>
            <a:rPr lang="zh-CN" altLang="en-US" dirty="0">
              <a:solidFill>
                <a:srgbClr val="0000FF"/>
              </a:solidFill>
              <a:ea typeface="微软雅黑" panose="020B0503020204020204" pitchFamily="34" charset="-122"/>
            </a:rPr>
            <a:t>旧参数</a:t>
          </a:r>
          <a:endParaRPr lang="zh-CN" altLang="en-US" dirty="0"/>
        </a:p>
      </dgm:t>
    </dgm:pt>
    <dgm:pt modelId="{498969CE-2C2A-4731-8164-C0F0505679A8}" type="parTrans" cxnId="{D113E963-84A7-4EC4-ADCE-38BDC2E5F2D0}">
      <dgm:prSet/>
      <dgm:spPr/>
      <dgm:t>
        <a:bodyPr/>
        <a:lstStyle/>
        <a:p>
          <a:endParaRPr lang="zh-CN" altLang="en-US"/>
        </a:p>
      </dgm:t>
    </dgm:pt>
    <dgm:pt modelId="{6417891B-7AA1-4498-A310-03658EC5404E}" type="sibTrans" cxnId="{D113E963-84A7-4EC4-ADCE-38BDC2E5F2D0}">
      <dgm:prSet/>
      <dgm:spPr/>
      <dgm:t>
        <a:bodyPr/>
        <a:lstStyle/>
        <a:p>
          <a:endParaRPr lang="zh-CN" altLang="en-US"/>
        </a:p>
      </dgm:t>
    </dgm:pt>
    <dgm:pt modelId="{07B46D03-C954-4594-9D9D-3A73C613BCCC}">
      <dgm:prSet/>
      <dgm:spPr/>
      <dgm:t>
        <a:bodyPr/>
        <a:lstStyle/>
        <a:p>
          <a:r>
            <a:rPr lang="zh-CN" altLang="en-US" dirty="0"/>
            <a:t>新参数</a:t>
          </a:r>
          <a:endParaRPr lang="en-US" altLang="zh-CN" dirty="0"/>
        </a:p>
      </dgm:t>
    </dgm:pt>
    <dgm:pt modelId="{B09B4F3B-7B80-4E42-ACBE-48C66790BE47}" type="parTrans" cxnId="{5F0CCAFE-FD08-4047-B94C-DA8EA09426F6}">
      <dgm:prSet/>
      <dgm:spPr/>
      <dgm:t>
        <a:bodyPr/>
        <a:lstStyle/>
        <a:p>
          <a:endParaRPr lang="zh-CN" altLang="en-US"/>
        </a:p>
      </dgm:t>
    </dgm:pt>
    <dgm:pt modelId="{DBE49A28-9C35-4522-823F-F730A5AF5B84}" type="sibTrans" cxnId="{5F0CCAFE-FD08-4047-B94C-DA8EA09426F6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C6F7E3B-24CC-4211-BD96-36B9919EC05F}">
          <dgm:prSet phldrT="[文本]"/>
          <dgm:spPr/>
          <dgm:t>
            <a:bodyPr/>
            <a:lstStyle/>
            <a:p>
              <a:r>
                <a:rPr lang="zh-CN" altLang="en-US" b="1" dirty="0">
                  <a:solidFill>
                    <a:srgbClr val="0000FF"/>
                  </a:solidFill>
                  <a:ea typeface="微软雅黑" panose="020B0503020204020204" pitchFamily="34" charset="-122"/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altLang="zh-CN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</m:ctrlPr>
                    </m:sSubPr>
                    <m:e>
                      <m:r>
                        <a:rPr lang="en-US" altLang="zh-CN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𝝁</m:t>
                      </m:r>
                    </m:e>
                    <m:sub>
                      <m:r>
                        <a:rPr lang="en-US" altLang="zh-CN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ℬ</m:t>
                      </m:r>
                    </m:sub>
                  </m:sSub>
                </m:oMath>
              </a14:m>
              <a:r>
                <a:rPr lang="zh-CN" altLang="en-US" dirty="0"/>
                <a:t>和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</m:ctrlPr>
                    </m:sSubPr>
                    <m:e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𝝈</m:t>
                      </m:r>
                    </m:e>
                    <m:sub>
                      <m:r>
                        <a:rPr lang="en-US" altLang="zh-CN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ℬ</m:t>
                      </m:r>
                    </m:sub>
                  </m:sSub>
                </m:oMath>
              </a14:m>
              <a:r>
                <a:rPr lang="zh-CN" altLang="en-US" dirty="0"/>
                <a:t>取决于低层神经网络的复杂关联</a:t>
              </a:r>
            </a:p>
          </dgm:t>
        </dgm:pt>
      </mc:Choice>
      <mc:Fallback xmlns="">
        <dgm:pt modelId="{8C6F7E3B-24CC-4211-BD96-36B9919EC05F}">
          <dgm:prSet phldrT="[文本]"/>
          <dgm:spPr/>
          <dgm:t>
            <a:bodyPr/>
            <a:lstStyle/>
            <a:p>
              <a:r>
                <a:rPr lang="zh-CN" altLang="en-US" b="1" dirty="0">
                  <a:solidFill>
                    <a:srgbClr val="0000FF"/>
                  </a:solidFill>
                  <a:ea typeface="微软雅黑" panose="020B0503020204020204" pitchFamily="34" charset="-122"/>
                </a:rPr>
                <a:t> </a:t>
              </a:r>
              <a:r>
                <a:rPr lang="en-US" altLang="zh-CN" b="1" i="0">
                  <a:solidFill>
                    <a:srgbClr val="0000FF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a:t>𝝁_ℬ</a:t>
              </a:r>
              <a:r>
                <a:rPr lang="zh-CN" altLang="en-US" dirty="0"/>
                <a:t>和</a:t>
              </a:r>
              <a:r>
                <a:rPr lang="en-US" altLang="zh-CN" b="1" i="0">
                  <a:solidFill>
                    <a:srgbClr val="0000FF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a:t>𝝈_ℬ</a:t>
              </a:r>
              <a:r>
                <a:rPr lang="zh-CN" altLang="en-US" dirty="0"/>
                <a:t>取决于低层神经网络的复杂关联</a:t>
              </a:r>
            </a:p>
          </dgm:t>
        </dgm:pt>
      </mc:Fallback>
    </mc:AlternateContent>
    <dgm:pt modelId="{B23510D6-954B-486A-9447-B62C6B1DD0F6}" type="parTrans" cxnId="{7D345D1D-F8E6-4647-BB1E-C13E10846038}">
      <dgm:prSet/>
      <dgm:spPr/>
      <dgm:t>
        <a:bodyPr/>
        <a:lstStyle/>
        <a:p>
          <a:endParaRPr lang="zh-CN" altLang="en-US"/>
        </a:p>
      </dgm:t>
    </dgm:pt>
    <dgm:pt modelId="{FDA53F3E-889C-4184-99DF-123AE6AD6AA2}" type="sibTrans" cxnId="{7D345D1D-F8E6-4647-BB1E-C13E10846038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F3CFC33-0601-445C-AC29-FED91BFFE460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altLang="zh-CN" b="1" i="1" smtClean="0">
                      <a:solidFill>
                        <a:srgbClr val="0000FF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𝜸</m:t>
                  </m:r>
                </m:oMath>
              </a14:m>
              <a:r>
                <a:rPr lang="zh-CN" altLang="en-US" dirty="0"/>
                <a:t>和</a:t>
              </a:r>
              <a14:m>
                <m:oMath xmlns:m="http://schemas.openxmlformats.org/officeDocument/2006/math">
                  <m:r>
                    <a:rPr lang="en-US" altLang="zh-CN" b="1" i="1" smtClean="0">
                      <a:solidFill>
                        <a:srgbClr val="0000FF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𝜷</m:t>
                  </m:r>
                </m:oMath>
              </a14:m>
              <a:r>
                <a:rPr lang="zh-CN" altLang="en-US" dirty="0"/>
                <a:t>解除了与下层计算的密切耦合，直接通过梯度下降来学习</a:t>
              </a:r>
              <a:endParaRPr lang="en-US" altLang="zh-CN" dirty="0"/>
            </a:p>
          </dgm:t>
        </dgm:pt>
      </mc:Choice>
      <mc:Fallback xmlns="">
        <dgm:pt modelId="{9F3CFC33-0601-445C-AC29-FED91BFFE460}">
          <dgm:prSet/>
          <dgm:spPr/>
          <dgm:t>
            <a:bodyPr/>
            <a:lstStyle/>
            <a:p>
              <a:r>
                <a:rPr lang="en-US" altLang="zh-CN" b="1" i="0">
                  <a:solidFill>
                    <a:srgbClr val="0000FF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a:t>𝜸</a:t>
              </a:r>
              <a:r>
                <a:rPr lang="zh-CN" altLang="en-US" dirty="0"/>
                <a:t>和</a:t>
              </a:r>
              <a:r>
                <a:rPr lang="en-US" altLang="zh-CN" b="1" i="0">
                  <a:solidFill>
                    <a:srgbClr val="0000FF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a:t>𝜷</a:t>
              </a:r>
              <a:r>
                <a:rPr lang="zh-CN" altLang="en-US" dirty="0"/>
                <a:t>解除了与下层计算的密切耦合，直接通过梯度下降来学习</a:t>
              </a:r>
              <a:endParaRPr lang="en-US" altLang="zh-CN" dirty="0"/>
            </a:p>
          </dgm:t>
        </dgm:pt>
      </mc:Fallback>
    </mc:AlternateContent>
    <dgm:pt modelId="{A4C470A8-EC0E-4EB5-8D4E-F7B1DF37C836}" type="parTrans" cxnId="{E0375D96-A2C2-4198-8411-078154F9205C}">
      <dgm:prSet/>
      <dgm:spPr/>
      <dgm:t>
        <a:bodyPr/>
        <a:lstStyle/>
        <a:p>
          <a:endParaRPr lang="zh-CN" altLang="en-US"/>
        </a:p>
      </dgm:t>
    </dgm:pt>
    <dgm:pt modelId="{FF0E2C15-A16C-4DD7-A0B7-599234AEDF19}" type="sibTrans" cxnId="{E0375D96-A2C2-4198-8411-078154F9205C}">
      <dgm:prSet/>
      <dgm:spPr/>
      <dgm:t>
        <a:bodyPr/>
        <a:lstStyle/>
        <a:p>
          <a:endParaRPr lang="zh-CN" altLang="en-US"/>
        </a:p>
      </dgm:t>
    </dgm:pt>
    <dgm:pt modelId="{BAB1E5E0-9934-468B-B49E-B74570170C9C}" type="pres">
      <dgm:prSet presAssocID="{1B456CEF-1BF7-44BD-91CA-EB295625FA05}" presName="Name0" presStyleCnt="0">
        <dgm:presLayoutVars>
          <dgm:dir/>
          <dgm:animLvl val="lvl"/>
          <dgm:resizeHandles val="exact"/>
        </dgm:presLayoutVars>
      </dgm:prSet>
      <dgm:spPr/>
    </dgm:pt>
    <dgm:pt modelId="{083BE86C-CBFA-4956-903B-C5344C1326D9}" type="pres">
      <dgm:prSet presAssocID="{24D4B2FE-26B0-4821-946A-A9D5D06E4F5C}" presName="composite" presStyleCnt="0"/>
      <dgm:spPr/>
    </dgm:pt>
    <dgm:pt modelId="{31B78FA5-9A2A-4ECB-A72C-83299135540B}" type="pres">
      <dgm:prSet presAssocID="{24D4B2FE-26B0-4821-946A-A9D5D06E4F5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DA50D8-AFA7-4262-A896-B0D049416CBB}" type="pres">
      <dgm:prSet presAssocID="{24D4B2FE-26B0-4821-946A-A9D5D06E4F5C}" presName="desTx" presStyleLbl="alignAccFollowNode1" presStyleIdx="0" presStyleCnt="2">
        <dgm:presLayoutVars>
          <dgm:bulletEnabled val="1"/>
        </dgm:presLayoutVars>
      </dgm:prSet>
      <dgm:spPr/>
    </dgm:pt>
    <dgm:pt modelId="{92E0AD0A-4AB5-4146-8B5A-0AE0730FE3E4}" type="pres">
      <dgm:prSet presAssocID="{6417891B-7AA1-4498-A310-03658EC5404E}" presName="space" presStyleCnt="0"/>
      <dgm:spPr/>
    </dgm:pt>
    <dgm:pt modelId="{E53D3721-3CC1-404D-B1CA-287B9B895D9F}" type="pres">
      <dgm:prSet presAssocID="{07B46D03-C954-4594-9D9D-3A73C613BCCC}" presName="composite" presStyleCnt="0"/>
      <dgm:spPr/>
    </dgm:pt>
    <dgm:pt modelId="{AED0E916-3743-4271-81D1-E1DD9453E79B}" type="pres">
      <dgm:prSet presAssocID="{07B46D03-C954-4594-9D9D-3A73C613BCC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4FF015B-244B-46A1-9C59-23F12F1D9130}" type="pres">
      <dgm:prSet presAssocID="{07B46D03-C954-4594-9D9D-3A73C613BCC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D345D1D-F8E6-4647-BB1E-C13E10846038}" srcId="{24D4B2FE-26B0-4821-946A-A9D5D06E4F5C}" destId="{8C6F7E3B-24CC-4211-BD96-36B9919EC05F}" srcOrd="0" destOrd="0" parTransId="{B23510D6-954B-486A-9447-B62C6B1DD0F6}" sibTransId="{FDA53F3E-889C-4184-99DF-123AE6AD6AA2}"/>
    <dgm:cxn modelId="{AD39042D-6139-4C08-A7F4-D531D99B2D4D}" type="presOf" srcId="{9F3CFC33-0601-445C-AC29-FED91BFFE460}" destId="{84FF015B-244B-46A1-9C59-23F12F1D9130}" srcOrd="0" destOrd="0" presId="urn:microsoft.com/office/officeart/2005/8/layout/hList1"/>
    <dgm:cxn modelId="{D113E963-84A7-4EC4-ADCE-38BDC2E5F2D0}" srcId="{1B456CEF-1BF7-44BD-91CA-EB295625FA05}" destId="{24D4B2FE-26B0-4821-946A-A9D5D06E4F5C}" srcOrd="0" destOrd="0" parTransId="{498969CE-2C2A-4731-8164-C0F0505679A8}" sibTransId="{6417891B-7AA1-4498-A310-03658EC5404E}"/>
    <dgm:cxn modelId="{B2212E6D-04A5-4DB8-A503-7C13A6F33ED1}" type="presOf" srcId="{8C6F7E3B-24CC-4211-BD96-36B9919EC05F}" destId="{93DA50D8-AFA7-4262-A896-B0D049416CBB}" srcOrd="0" destOrd="0" presId="urn:microsoft.com/office/officeart/2005/8/layout/hList1"/>
    <dgm:cxn modelId="{E0375D96-A2C2-4198-8411-078154F9205C}" srcId="{07B46D03-C954-4594-9D9D-3A73C613BCCC}" destId="{9F3CFC33-0601-445C-AC29-FED91BFFE460}" srcOrd="0" destOrd="0" parTransId="{A4C470A8-EC0E-4EB5-8D4E-F7B1DF37C836}" sibTransId="{FF0E2C15-A16C-4DD7-A0B7-599234AEDF19}"/>
    <dgm:cxn modelId="{90083AC8-AE9A-42F9-93CB-CFE02BC1014B}" type="presOf" srcId="{1B456CEF-1BF7-44BD-91CA-EB295625FA05}" destId="{BAB1E5E0-9934-468B-B49E-B74570170C9C}" srcOrd="0" destOrd="0" presId="urn:microsoft.com/office/officeart/2005/8/layout/hList1"/>
    <dgm:cxn modelId="{FE9DC3DA-17FA-4214-B02A-200BE0B1D1AC}" type="presOf" srcId="{07B46D03-C954-4594-9D9D-3A73C613BCCC}" destId="{AED0E916-3743-4271-81D1-E1DD9453E79B}" srcOrd="0" destOrd="0" presId="urn:microsoft.com/office/officeart/2005/8/layout/hList1"/>
    <dgm:cxn modelId="{CFC980E0-9107-432C-BBED-6CC39FD6178E}" type="presOf" srcId="{24D4B2FE-26B0-4821-946A-A9D5D06E4F5C}" destId="{31B78FA5-9A2A-4ECB-A72C-83299135540B}" srcOrd="0" destOrd="0" presId="urn:microsoft.com/office/officeart/2005/8/layout/hList1"/>
    <dgm:cxn modelId="{5F0CCAFE-FD08-4047-B94C-DA8EA09426F6}" srcId="{1B456CEF-1BF7-44BD-91CA-EB295625FA05}" destId="{07B46D03-C954-4594-9D9D-3A73C613BCCC}" srcOrd="1" destOrd="0" parTransId="{B09B4F3B-7B80-4E42-ACBE-48C66790BE47}" sibTransId="{DBE49A28-9C35-4522-823F-F730A5AF5B84}"/>
    <dgm:cxn modelId="{7D4D004B-86EE-4A7B-8785-56AD6888D12A}" type="presParOf" srcId="{BAB1E5E0-9934-468B-B49E-B74570170C9C}" destId="{083BE86C-CBFA-4956-903B-C5344C1326D9}" srcOrd="0" destOrd="0" presId="urn:microsoft.com/office/officeart/2005/8/layout/hList1"/>
    <dgm:cxn modelId="{0395997E-254B-43F1-915F-7E66B0EE5436}" type="presParOf" srcId="{083BE86C-CBFA-4956-903B-C5344C1326D9}" destId="{31B78FA5-9A2A-4ECB-A72C-83299135540B}" srcOrd="0" destOrd="0" presId="urn:microsoft.com/office/officeart/2005/8/layout/hList1"/>
    <dgm:cxn modelId="{F6DF3394-C2B2-476A-B881-3629E2409B9B}" type="presParOf" srcId="{083BE86C-CBFA-4956-903B-C5344C1326D9}" destId="{93DA50D8-AFA7-4262-A896-B0D049416CBB}" srcOrd="1" destOrd="0" presId="urn:microsoft.com/office/officeart/2005/8/layout/hList1"/>
    <dgm:cxn modelId="{A370B5AA-91EE-4CE9-AD98-BD8E395B18D5}" type="presParOf" srcId="{BAB1E5E0-9934-468B-B49E-B74570170C9C}" destId="{92E0AD0A-4AB5-4146-8B5A-0AE0730FE3E4}" srcOrd="1" destOrd="0" presId="urn:microsoft.com/office/officeart/2005/8/layout/hList1"/>
    <dgm:cxn modelId="{B8F47DD9-2351-44C1-B640-92D0FD569CD9}" type="presParOf" srcId="{BAB1E5E0-9934-468B-B49E-B74570170C9C}" destId="{E53D3721-3CC1-404D-B1CA-287B9B895D9F}" srcOrd="2" destOrd="0" presId="urn:microsoft.com/office/officeart/2005/8/layout/hList1"/>
    <dgm:cxn modelId="{BD1B3567-1D52-472A-A4B3-795581BF2754}" type="presParOf" srcId="{E53D3721-3CC1-404D-B1CA-287B9B895D9F}" destId="{AED0E916-3743-4271-81D1-E1DD9453E79B}" srcOrd="0" destOrd="0" presId="urn:microsoft.com/office/officeart/2005/8/layout/hList1"/>
    <dgm:cxn modelId="{31F9FB47-7BB3-41CF-88F8-E4E25E1E62A1}" type="presParOf" srcId="{E53D3721-3CC1-404D-B1CA-287B9B895D9F}" destId="{84FF015B-244B-46A1-9C59-23F12F1D91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56CEF-1BF7-44BD-91CA-EB295625FA0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4D4B2FE-26B0-4821-946A-A9D5D06E4F5C}">
      <dgm:prSet phldrT="[文本]"/>
      <dgm:spPr/>
      <dgm:t>
        <a:bodyPr/>
        <a:lstStyle/>
        <a:p>
          <a:r>
            <a:rPr lang="zh-CN" altLang="en-US" dirty="0">
              <a:solidFill>
                <a:srgbClr val="0000FF"/>
              </a:solidFill>
              <a:ea typeface="微软雅黑" panose="020B0503020204020204" pitchFamily="34" charset="-122"/>
            </a:rPr>
            <a:t>旧参数</a:t>
          </a:r>
          <a:endParaRPr lang="zh-CN" altLang="en-US" dirty="0"/>
        </a:p>
      </dgm:t>
    </dgm:pt>
    <dgm:pt modelId="{498969CE-2C2A-4731-8164-C0F0505679A8}" type="parTrans" cxnId="{D113E963-84A7-4EC4-ADCE-38BDC2E5F2D0}">
      <dgm:prSet/>
      <dgm:spPr/>
      <dgm:t>
        <a:bodyPr/>
        <a:lstStyle/>
        <a:p>
          <a:endParaRPr lang="zh-CN" altLang="en-US"/>
        </a:p>
      </dgm:t>
    </dgm:pt>
    <dgm:pt modelId="{6417891B-7AA1-4498-A310-03658EC5404E}" type="sibTrans" cxnId="{D113E963-84A7-4EC4-ADCE-38BDC2E5F2D0}">
      <dgm:prSet/>
      <dgm:spPr/>
      <dgm:t>
        <a:bodyPr/>
        <a:lstStyle/>
        <a:p>
          <a:endParaRPr lang="zh-CN" altLang="en-US"/>
        </a:p>
      </dgm:t>
    </dgm:pt>
    <dgm:pt modelId="{07B46D03-C954-4594-9D9D-3A73C613BCCC}">
      <dgm:prSet/>
      <dgm:spPr/>
      <dgm:t>
        <a:bodyPr/>
        <a:lstStyle/>
        <a:p>
          <a:r>
            <a:rPr lang="zh-CN" altLang="en-US" dirty="0"/>
            <a:t>新参数</a:t>
          </a:r>
          <a:endParaRPr lang="en-US" altLang="zh-CN" dirty="0"/>
        </a:p>
      </dgm:t>
    </dgm:pt>
    <dgm:pt modelId="{B09B4F3B-7B80-4E42-ACBE-48C66790BE47}" type="parTrans" cxnId="{5F0CCAFE-FD08-4047-B94C-DA8EA09426F6}">
      <dgm:prSet/>
      <dgm:spPr/>
      <dgm:t>
        <a:bodyPr/>
        <a:lstStyle/>
        <a:p>
          <a:endParaRPr lang="zh-CN" altLang="en-US"/>
        </a:p>
      </dgm:t>
    </dgm:pt>
    <dgm:pt modelId="{DBE49A28-9C35-4522-823F-F730A5AF5B84}" type="sibTrans" cxnId="{5F0CCAFE-FD08-4047-B94C-DA8EA09426F6}">
      <dgm:prSet/>
      <dgm:spPr/>
      <dgm:t>
        <a:bodyPr/>
        <a:lstStyle/>
        <a:p>
          <a:endParaRPr lang="zh-CN" altLang="en-US"/>
        </a:p>
      </dgm:t>
    </dgm:pt>
    <dgm:pt modelId="{8C6F7E3B-24CC-4211-BD96-36B9919EC05F}">
      <dgm:prSet phldrT="[文本]"/>
      <dgm:spPr>
        <a:blipFill>
          <a:blip xmlns:r="http://schemas.openxmlformats.org/officeDocument/2006/relationships" r:embed="rId1"/>
          <a:stretch>
            <a:fillRect l="-727" t="-1351" b="-4054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B23510D6-954B-486A-9447-B62C6B1DD0F6}" type="parTrans" cxnId="{7D345D1D-F8E6-4647-BB1E-C13E10846038}">
      <dgm:prSet/>
      <dgm:spPr/>
      <dgm:t>
        <a:bodyPr/>
        <a:lstStyle/>
        <a:p>
          <a:endParaRPr lang="zh-CN" altLang="en-US"/>
        </a:p>
      </dgm:t>
    </dgm:pt>
    <dgm:pt modelId="{FDA53F3E-889C-4184-99DF-123AE6AD6AA2}" type="sibTrans" cxnId="{7D345D1D-F8E6-4647-BB1E-C13E10846038}">
      <dgm:prSet/>
      <dgm:spPr/>
      <dgm:t>
        <a:bodyPr/>
        <a:lstStyle/>
        <a:p>
          <a:endParaRPr lang="zh-CN" altLang="en-US"/>
        </a:p>
      </dgm:t>
    </dgm:pt>
    <dgm:pt modelId="{9F3CFC33-0601-445C-AC29-FED91BFFE460}">
      <dgm:prSet/>
      <dgm:spPr>
        <a:blipFill>
          <a:blip xmlns:r="http://schemas.openxmlformats.org/officeDocument/2006/relationships" r:embed="rId2"/>
          <a:stretch>
            <a:fillRect l="-1091" t="-1351" b="-4054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A4C470A8-EC0E-4EB5-8D4E-F7B1DF37C836}" type="parTrans" cxnId="{E0375D96-A2C2-4198-8411-078154F9205C}">
      <dgm:prSet/>
      <dgm:spPr/>
      <dgm:t>
        <a:bodyPr/>
        <a:lstStyle/>
        <a:p>
          <a:endParaRPr lang="zh-CN" altLang="en-US"/>
        </a:p>
      </dgm:t>
    </dgm:pt>
    <dgm:pt modelId="{FF0E2C15-A16C-4DD7-A0B7-599234AEDF19}" type="sibTrans" cxnId="{E0375D96-A2C2-4198-8411-078154F9205C}">
      <dgm:prSet/>
      <dgm:spPr/>
      <dgm:t>
        <a:bodyPr/>
        <a:lstStyle/>
        <a:p>
          <a:endParaRPr lang="zh-CN" altLang="en-US"/>
        </a:p>
      </dgm:t>
    </dgm:pt>
    <dgm:pt modelId="{BAB1E5E0-9934-468B-B49E-B74570170C9C}" type="pres">
      <dgm:prSet presAssocID="{1B456CEF-1BF7-44BD-91CA-EB295625FA05}" presName="Name0" presStyleCnt="0">
        <dgm:presLayoutVars>
          <dgm:dir/>
          <dgm:animLvl val="lvl"/>
          <dgm:resizeHandles val="exact"/>
        </dgm:presLayoutVars>
      </dgm:prSet>
      <dgm:spPr/>
    </dgm:pt>
    <dgm:pt modelId="{083BE86C-CBFA-4956-903B-C5344C1326D9}" type="pres">
      <dgm:prSet presAssocID="{24D4B2FE-26B0-4821-946A-A9D5D06E4F5C}" presName="composite" presStyleCnt="0"/>
      <dgm:spPr/>
    </dgm:pt>
    <dgm:pt modelId="{31B78FA5-9A2A-4ECB-A72C-83299135540B}" type="pres">
      <dgm:prSet presAssocID="{24D4B2FE-26B0-4821-946A-A9D5D06E4F5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DA50D8-AFA7-4262-A896-B0D049416CBB}" type="pres">
      <dgm:prSet presAssocID="{24D4B2FE-26B0-4821-946A-A9D5D06E4F5C}" presName="desTx" presStyleLbl="alignAccFollowNode1" presStyleIdx="0" presStyleCnt="2">
        <dgm:presLayoutVars>
          <dgm:bulletEnabled val="1"/>
        </dgm:presLayoutVars>
      </dgm:prSet>
      <dgm:spPr/>
    </dgm:pt>
    <dgm:pt modelId="{92E0AD0A-4AB5-4146-8B5A-0AE0730FE3E4}" type="pres">
      <dgm:prSet presAssocID="{6417891B-7AA1-4498-A310-03658EC5404E}" presName="space" presStyleCnt="0"/>
      <dgm:spPr/>
    </dgm:pt>
    <dgm:pt modelId="{E53D3721-3CC1-404D-B1CA-287B9B895D9F}" type="pres">
      <dgm:prSet presAssocID="{07B46D03-C954-4594-9D9D-3A73C613BCCC}" presName="composite" presStyleCnt="0"/>
      <dgm:spPr/>
    </dgm:pt>
    <dgm:pt modelId="{AED0E916-3743-4271-81D1-E1DD9453E79B}" type="pres">
      <dgm:prSet presAssocID="{07B46D03-C954-4594-9D9D-3A73C613BCC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4FF015B-244B-46A1-9C59-23F12F1D9130}" type="pres">
      <dgm:prSet presAssocID="{07B46D03-C954-4594-9D9D-3A73C613BCC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D345D1D-F8E6-4647-BB1E-C13E10846038}" srcId="{24D4B2FE-26B0-4821-946A-A9D5D06E4F5C}" destId="{8C6F7E3B-24CC-4211-BD96-36B9919EC05F}" srcOrd="0" destOrd="0" parTransId="{B23510D6-954B-486A-9447-B62C6B1DD0F6}" sibTransId="{FDA53F3E-889C-4184-99DF-123AE6AD6AA2}"/>
    <dgm:cxn modelId="{AD39042D-6139-4C08-A7F4-D531D99B2D4D}" type="presOf" srcId="{9F3CFC33-0601-445C-AC29-FED91BFFE460}" destId="{84FF015B-244B-46A1-9C59-23F12F1D9130}" srcOrd="0" destOrd="0" presId="urn:microsoft.com/office/officeart/2005/8/layout/hList1"/>
    <dgm:cxn modelId="{D113E963-84A7-4EC4-ADCE-38BDC2E5F2D0}" srcId="{1B456CEF-1BF7-44BD-91CA-EB295625FA05}" destId="{24D4B2FE-26B0-4821-946A-A9D5D06E4F5C}" srcOrd="0" destOrd="0" parTransId="{498969CE-2C2A-4731-8164-C0F0505679A8}" sibTransId="{6417891B-7AA1-4498-A310-03658EC5404E}"/>
    <dgm:cxn modelId="{B2212E6D-04A5-4DB8-A503-7C13A6F33ED1}" type="presOf" srcId="{8C6F7E3B-24CC-4211-BD96-36B9919EC05F}" destId="{93DA50D8-AFA7-4262-A896-B0D049416CBB}" srcOrd="0" destOrd="0" presId="urn:microsoft.com/office/officeart/2005/8/layout/hList1"/>
    <dgm:cxn modelId="{E0375D96-A2C2-4198-8411-078154F9205C}" srcId="{07B46D03-C954-4594-9D9D-3A73C613BCCC}" destId="{9F3CFC33-0601-445C-AC29-FED91BFFE460}" srcOrd="0" destOrd="0" parTransId="{A4C470A8-EC0E-4EB5-8D4E-F7B1DF37C836}" sibTransId="{FF0E2C15-A16C-4DD7-A0B7-599234AEDF19}"/>
    <dgm:cxn modelId="{90083AC8-AE9A-42F9-93CB-CFE02BC1014B}" type="presOf" srcId="{1B456CEF-1BF7-44BD-91CA-EB295625FA05}" destId="{BAB1E5E0-9934-468B-B49E-B74570170C9C}" srcOrd="0" destOrd="0" presId="urn:microsoft.com/office/officeart/2005/8/layout/hList1"/>
    <dgm:cxn modelId="{FE9DC3DA-17FA-4214-B02A-200BE0B1D1AC}" type="presOf" srcId="{07B46D03-C954-4594-9D9D-3A73C613BCCC}" destId="{AED0E916-3743-4271-81D1-E1DD9453E79B}" srcOrd="0" destOrd="0" presId="urn:microsoft.com/office/officeart/2005/8/layout/hList1"/>
    <dgm:cxn modelId="{CFC980E0-9107-432C-BBED-6CC39FD6178E}" type="presOf" srcId="{24D4B2FE-26B0-4821-946A-A9D5D06E4F5C}" destId="{31B78FA5-9A2A-4ECB-A72C-83299135540B}" srcOrd="0" destOrd="0" presId="urn:microsoft.com/office/officeart/2005/8/layout/hList1"/>
    <dgm:cxn modelId="{5F0CCAFE-FD08-4047-B94C-DA8EA09426F6}" srcId="{1B456CEF-1BF7-44BD-91CA-EB295625FA05}" destId="{07B46D03-C954-4594-9D9D-3A73C613BCCC}" srcOrd="1" destOrd="0" parTransId="{B09B4F3B-7B80-4E42-ACBE-48C66790BE47}" sibTransId="{DBE49A28-9C35-4522-823F-F730A5AF5B84}"/>
    <dgm:cxn modelId="{7D4D004B-86EE-4A7B-8785-56AD6888D12A}" type="presParOf" srcId="{BAB1E5E0-9934-468B-B49E-B74570170C9C}" destId="{083BE86C-CBFA-4956-903B-C5344C1326D9}" srcOrd="0" destOrd="0" presId="urn:microsoft.com/office/officeart/2005/8/layout/hList1"/>
    <dgm:cxn modelId="{0395997E-254B-43F1-915F-7E66B0EE5436}" type="presParOf" srcId="{083BE86C-CBFA-4956-903B-C5344C1326D9}" destId="{31B78FA5-9A2A-4ECB-A72C-83299135540B}" srcOrd="0" destOrd="0" presId="urn:microsoft.com/office/officeart/2005/8/layout/hList1"/>
    <dgm:cxn modelId="{F6DF3394-C2B2-476A-B881-3629E2409B9B}" type="presParOf" srcId="{083BE86C-CBFA-4956-903B-C5344C1326D9}" destId="{93DA50D8-AFA7-4262-A896-B0D049416CBB}" srcOrd="1" destOrd="0" presId="urn:microsoft.com/office/officeart/2005/8/layout/hList1"/>
    <dgm:cxn modelId="{A370B5AA-91EE-4CE9-AD98-BD8E395B18D5}" type="presParOf" srcId="{BAB1E5E0-9934-468B-B49E-B74570170C9C}" destId="{92E0AD0A-4AB5-4146-8B5A-0AE0730FE3E4}" srcOrd="1" destOrd="0" presId="urn:microsoft.com/office/officeart/2005/8/layout/hList1"/>
    <dgm:cxn modelId="{B8F47DD9-2351-44C1-B640-92D0FD569CD9}" type="presParOf" srcId="{BAB1E5E0-9934-468B-B49E-B74570170C9C}" destId="{E53D3721-3CC1-404D-B1CA-287B9B895D9F}" srcOrd="2" destOrd="0" presId="urn:microsoft.com/office/officeart/2005/8/layout/hList1"/>
    <dgm:cxn modelId="{BD1B3567-1D52-472A-A4B3-795581BF2754}" type="presParOf" srcId="{E53D3721-3CC1-404D-B1CA-287B9B895D9F}" destId="{AED0E916-3743-4271-81D1-E1DD9453E79B}" srcOrd="0" destOrd="0" presId="urn:microsoft.com/office/officeart/2005/8/layout/hList1"/>
    <dgm:cxn modelId="{31F9FB47-7BB3-41CF-88F8-E4E25E1E62A1}" type="presParOf" srcId="{E53D3721-3CC1-404D-B1CA-287B9B895D9F}" destId="{84FF015B-244B-46A1-9C59-23F12F1D91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78FA5-9A2A-4ECB-A72C-83299135540B}">
      <dsp:nvSpPr>
        <dsp:cNvPr id="0" name=""/>
        <dsp:cNvSpPr/>
      </dsp:nvSpPr>
      <dsp:spPr>
        <a:xfrm>
          <a:off x="36" y="36277"/>
          <a:ext cx="346258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>
              <a:solidFill>
                <a:srgbClr val="0000FF"/>
              </a:solidFill>
              <a:ea typeface="微软雅黑" panose="020B0503020204020204" pitchFamily="34" charset="-122"/>
            </a:rPr>
            <a:t>旧参数</a:t>
          </a:r>
          <a:endParaRPr lang="zh-CN" altLang="en-US" sz="1700" kern="1200" dirty="0"/>
        </a:p>
      </dsp:txBody>
      <dsp:txXfrm>
        <a:off x="36" y="36277"/>
        <a:ext cx="3462580" cy="489600"/>
      </dsp:txXfrm>
    </dsp:sp>
    <dsp:sp modelId="{93DA50D8-AFA7-4262-A896-B0D049416CBB}">
      <dsp:nvSpPr>
        <dsp:cNvPr id="0" name=""/>
        <dsp:cNvSpPr/>
      </dsp:nvSpPr>
      <dsp:spPr>
        <a:xfrm>
          <a:off x="36" y="525877"/>
          <a:ext cx="3462580" cy="909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b="1" kern="1200" dirty="0">
              <a:solidFill>
                <a:srgbClr val="0000FF"/>
              </a:solidFill>
              <a:ea typeface="微软雅黑" panose="020B0503020204020204" pitchFamily="34" charset="-122"/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altLang="zh-CN" sz="1700" b="1" i="1" kern="1200">
                      <a:solidFill>
                        <a:srgbClr val="0000FF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</m:ctrlPr>
                </m:sSubPr>
                <m:e>
                  <m:r>
                    <a:rPr lang="en-US" altLang="zh-CN" sz="1700" b="1" i="1" kern="1200">
                      <a:solidFill>
                        <a:srgbClr val="0000FF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𝝁</m:t>
                  </m:r>
                </m:e>
                <m:sub>
                  <m:r>
                    <a:rPr lang="en-US" altLang="zh-CN" sz="1700" b="1" i="1" kern="1200">
                      <a:solidFill>
                        <a:srgbClr val="0000FF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ℬ</m:t>
                  </m:r>
                </m:sub>
              </m:sSub>
            </m:oMath>
          </a14:m>
          <a:r>
            <a:rPr lang="zh-CN" altLang="en-US" sz="1700" kern="1200" dirty="0"/>
            <a:t>和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altLang="zh-CN" sz="1700" b="1" i="1" kern="1200" smtClean="0">
                      <a:solidFill>
                        <a:srgbClr val="0000FF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</m:ctrlPr>
                </m:sSubPr>
                <m:e>
                  <m:r>
                    <a:rPr lang="en-US" altLang="zh-CN" sz="1700" b="1" i="1" kern="1200" smtClean="0">
                      <a:solidFill>
                        <a:srgbClr val="0000FF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𝝈</m:t>
                  </m:r>
                </m:e>
                <m:sub>
                  <m:r>
                    <a:rPr lang="en-US" altLang="zh-CN" sz="1700" b="1" i="1" kern="1200" smtClean="0">
                      <a:solidFill>
                        <a:srgbClr val="0000FF"/>
                      </a:solidFill>
                      <a:latin typeface="Cambria Math" panose="02040503050406030204" pitchFamily="18" charset="0"/>
                      <a:ea typeface="微软雅黑" panose="020B0503020204020204" pitchFamily="34" charset="-122"/>
                    </a:rPr>
                    <m:t>ℬ</m:t>
                  </m:r>
                </m:sub>
              </m:sSub>
            </m:oMath>
          </a14:m>
          <a:r>
            <a:rPr lang="zh-CN" altLang="en-US" sz="1700" kern="1200" dirty="0"/>
            <a:t>取决于低层神经网络的复杂关联</a:t>
          </a:r>
        </a:p>
      </dsp:txBody>
      <dsp:txXfrm>
        <a:off x="36" y="525877"/>
        <a:ext cx="3462580" cy="909967"/>
      </dsp:txXfrm>
    </dsp:sp>
    <dsp:sp modelId="{AED0E916-3743-4271-81D1-E1DD9453E79B}">
      <dsp:nvSpPr>
        <dsp:cNvPr id="0" name=""/>
        <dsp:cNvSpPr/>
      </dsp:nvSpPr>
      <dsp:spPr>
        <a:xfrm>
          <a:off x="3947377" y="36277"/>
          <a:ext cx="346258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新参数</a:t>
          </a:r>
          <a:endParaRPr lang="en-US" altLang="zh-CN" sz="1700" kern="1200" dirty="0"/>
        </a:p>
      </dsp:txBody>
      <dsp:txXfrm>
        <a:off x="3947377" y="36277"/>
        <a:ext cx="3462580" cy="489600"/>
      </dsp:txXfrm>
    </dsp:sp>
    <dsp:sp modelId="{84FF015B-244B-46A1-9C59-23F12F1D9130}">
      <dsp:nvSpPr>
        <dsp:cNvPr id="0" name=""/>
        <dsp:cNvSpPr/>
      </dsp:nvSpPr>
      <dsp:spPr>
        <a:xfrm>
          <a:off x="3947377" y="525877"/>
          <a:ext cx="3462580" cy="9099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altLang="zh-CN" sz="1700" b="1" i="1" kern="1200" smtClean="0">
                  <a:solidFill>
                    <a:srgbClr val="0000FF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m:t>𝜸</m:t>
              </m:r>
            </m:oMath>
          </a14:m>
          <a:r>
            <a:rPr lang="zh-CN" altLang="en-US" sz="1700" kern="1200" dirty="0"/>
            <a:t>和</a:t>
          </a:r>
          <a14:m xmlns:a14="http://schemas.microsoft.com/office/drawing/2010/main">
            <m:oMath xmlns:m="http://schemas.openxmlformats.org/officeDocument/2006/math">
              <m:r>
                <a:rPr lang="en-US" altLang="zh-CN" sz="1700" b="1" i="1" kern="1200" smtClean="0">
                  <a:solidFill>
                    <a:srgbClr val="0000FF"/>
                  </a:solidFill>
                  <a:latin typeface="Cambria Math" panose="02040503050406030204" pitchFamily="18" charset="0"/>
                  <a:ea typeface="微软雅黑" panose="020B0503020204020204" pitchFamily="34" charset="-122"/>
                </a:rPr>
                <m:t>𝜷</m:t>
              </m:r>
            </m:oMath>
          </a14:m>
          <a:r>
            <a:rPr lang="zh-CN" altLang="en-US" sz="1700" kern="1200" dirty="0"/>
            <a:t>解除了与下层计算的密切耦合，直接通过梯度下降来学习</a:t>
          </a:r>
          <a:endParaRPr lang="en-US" altLang="zh-CN" sz="1700" kern="1200" dirty="0"/>
        </a:p>
      </dsp:txBody>
      <dsp:txXfrm>
        <a:off x="3947377" y="525877"/>
        <a:ext cx="3462580" cy="90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38380-55B4-44CC-8D64-0CFEAEC87175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702A3-3BBD-4453-B934-FADD57561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43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02A3-3BBD-4453-B934-FADD575612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4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02A3-3BBD-4453-B934-FADD575612C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5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02A3-3BBD-4453-B934-FADD575612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148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6B010-C349-6933-2EF2-D05721284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82DD52B-7012-F0CE-90D9-32D97F1F6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5D20515-C75C-8B01-608D-39434F8F1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AAAE80-7F8C-AB46-FE7E-5E288FAAF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02A3-3BBD-4453-B934-FADD575612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301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02A3-3BBD-4453-B934-FADD575612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15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05DBB-E268-3E88-7E5D-2527CDB17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7DF46AB-9CB7-9B26-D34C-34FA7FD66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0B25AB-0D9C-76F5-C1F9-70B3207F5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/>
              <a:t>在风格迁移（</a:t>
            </a:r>
            <a:r>
              <a:rPr lang="en-US" altLang="zh-CN" dirty="0"/>
              <a:t>style transfer</a:t>
            </a:r>
            <a:r>
              <a:rPr lang="zh-CN" altLang="en-US" dirty="0"/>
              <a:t>）中，我们通常认为：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“内容”</a:t>
            </a:r>
            <a:r>
              <a:rPr lang="zh-CN" altLang="en-US" dirty="0"/>
              <a:t>：是图像中的轮廓、结构，比如房子、山、水、树的位置。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“风格”</a:t>
            </a:r>
            <a:r>
              <a:rPr lang="zh-CN" altLang="en-US" dirty="0"/>
              <a:t>：是颜色、纹理、笔触、明暗对比等“视觉气质”。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r>
              <a:rPr lang="zh-CN" altLang="en-US" b="1" dirty="0"/>
              <a:t>为什么特征图的 均值和方差 跟风格有关？</a:t>
            </a:r>
          </a:p>
          <a:p>
            <a:pPr>
              <a:buNone/>
            </a:pPr>
            <a:r>
              <a:rPr lang="zh-CN" altLang="en-US" dirty="0"/>
              <a:t>我们来想象一下 </a:t>
            </a:r>
            <a:r>
              <a:rPr lang="en-US" altLang="zh-CN" dirty="0"/>
              <a:t>CNN </a:t>
            </a:r>
            <a:r>
              <a:rPr lang="zh-CN" altLang="en-US" dirty="0"/>
              <a:t>中一个中间层的 </a:t>
            </a:r>
            <a:r>
              <a:rPr lang="en-US" altLang="zh-CN" b="1" dirty="0"/>
              <a:t>feature map</a:t>
            </a:r>
            <a:r>
              <a:rPr lang="zh-CN" altLang="en-US" dirty="0"/>
              <a:t>（特征图）：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每个 </a:t>
            </a:r>
            <a:r>
              <a:rPr lang="en-US" altLang="zh-CN" b="1" dirty="0"/>
              <a:t>channel</a:t>
            </a:r>
            <a:r>
              <a:rPr lang="zh-CN" altLang="en-US" dirty="0"/>
              <a:t> 可以看作是对某一类纹理</a:t>
            </a:r>
            <a:r>
              <a:rPr lang="en-US" altLang="zh-CN" dirty="0"/>
              <a:t>/</a:t>
            </a:r>
            <a:r>
              <a:rPr lang="zh-CN" altLang="en-US" dirty="0"/>
              <a:t>图案的响应。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均值</a:t>
            </a:r>
            <a:r>
              <a:rPr lang="zh-CN" altLang="en-US" dirty="0"/>
              <a:t> 表示该纹理在这张图中出现的“强度”；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方差</a:t>
            </a:r>
            <a:r>
              <a:rPr lang="zh-CN" altLang="en-US" dirty="0"/>
              <a:t> 表示这个纹理在图中变化的“程度”。</a:t>
            </a:r>
          </a:p>
          <a:p>
            <a:pPr>
              <a:buNone/>
            </a:pPr>
            <a:r>
              <a:rPr lang="zh-CN" altLang="en-US" dirty="0"/>
              <a:t>👉 所以：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如果一张图某些通道的均值偏高，可能意味着那种纹理</a:t>
            </a:r>
            <a:r>
              <a:rPr lang="en-US" altLang="zh-CN" dirty="0"/>
              <a:t>/</a:t>
            </a:r>
            <a:r>
              <a:rPr lang="zh-CN" altLang="en-US" dirty="0"/>
              <a:t>颜色更明显（比如很多红色</a:t>
            </a:r>
            <a:r>
              <a:rPr lang="en-US" altLang="zh-CN" dirty="0"/>
              <a:t>/</a:t>
            </a:r>
            <a:r>
              <a:rPr lang="zh-CN" altLang="en-US" dirty="0"/>
              <a:t>圆形纹理）；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如果某通道方差很大，可能意味着这个纹理在图中有很强的空间变化，也是一种风格特征。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None/>
            </a:pPr>
            <a:r>
              <a:rPr lang="zh-CN" altLang="en-US" b="1" dirty="0"/>
              <a:t>🧪 实验中发现了什么？</a:t>
            </a:r>
          </a:p>
          <a:p>
            <a:pPr>
              <a:buNone/>
            </a:pPr>
            <a:r>
              <a:rPr lang="en-US" altLang="zh-CN" dirty="0"/>
              <a:t>Ulyanov </a:t>
            </a:r>
            <a:r>
              <a:rPr lang="zh-CN" altLang="en-US" dirty="0"/>
              <a:t>等人在风格迁移任务中发现：</a:t>
            </a:r>
          </a:p>
          <a:p>
            <a:pPr>
              <a:buNone/>
            </a:pPr>
            <a:r>
              <a:rPr lang="zh-CN" altLang="en-US" b="1" dirty="0"/>
              <a:t>即使输入的是同一张内容图，改变 </a:t>
            </a:r>
            <a:r>
              <a:rPr lang="en-US" altLang="zh-CN" b="1" dirty="0"/>
              <a:t>feature map </a:t>
            </a:r>
            <a:r>
              <a:rPr lang="zh-CN" altLang="en-US" b="1" dirty="0"/>
              <a:t>的均值和方差，就能生成不同风格的图像。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于是他们提出 </a:t>
            </a:r>
            <a:r>
              <a:rPr lang="en-US" altLang="zh-CN" b="1" dirty="0"/>
              <a:t>Instance Normalization</a:t>
            </a:r>
            <a:r>
              <a:rPr lang="zh-CN" altLang="en-US" dirty="0"/>
              <a:t>：</a:t>
            </a:r>
          </a:p>
          <a:p>
            <a:r>
              <a:rPr lang="zh-CN" altLang="en-US" dirty="0"/>
              <a:t>把每张图像每个通道的均值和方差归一化掉，这样模型就不会被原图像的“风格统计信息”所干扰，而能更专注于生成目标风格。</a:t>
            </a:r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>
              <a:buNone/>
            </a:pPr>
            <a:r>
              <a:rPr lang="zh-CN" altLang="en-US" b="1" dirty="0"/>
              <a:t>🧩 用一句更直白的话总结那句话：</a:t>
            </a:r>
          </a:p>
          <a:p>
            <a:r>
              <a:rPr lang="zh-CN" altLang="en-US" dirty="0"/>
              <a:t>“作者发现，</a:t>
            </a:r>
            <a:r>
              <a:rPr lang="en-US" altLang="zh-CN" dirty="0"/>
              <a:t>CNN </a:t>
            </a:r>
            <a:r>
              <a:rPr lang="zh-CN" altLang="en-US" dirty="0"/>
              <a:t>中 </a:t>
            </a:r>
            <a:r>
              <a:rPr lang="en-US" altLang="zh-CN" dirty="0"/>
              <a:t>feature map </a:t>
            </a:r>
            <a:r>
              <a:rPr lang="zh-CN" altLang="en-US" dirty="0"/>
              <a:t>每个通道的均值和方差，其实隐含着原图的‘风格信息’，所以他们在每个样本的每个通道里进行归一化，这样可以让生成模型摆脱原图风格的影响，更好地控制生成图的风格。”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3FDB9B-6142-B355-136E-520CE06C0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02A3-3BBD-4453-B934-FADD575612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112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CF596-F943-A416-32A8-1A4C48F3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705506E-F942-9504-7C05-53DB4B9D0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F4AD8F-F836-C438-FA4B-EBB9FDA98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/>
              <a:t>在风格迁移（</a:t>
            </a:r>
            <a:r>
              <a:rPr lang="en-US" altLang="zh-CN" dirty="0"/>
              <a:t>style transfer</a:t>
            </a:r>
            <a:r>
              <a:rPr lang="zh-CN" altLang="en-US" dirty="0"/>
              <a:t>）中，我们通常认为：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“内容”</a:t>
            </a:r>
            <a:r>
              <a:rPr lang="zh-CN" altLang="en-US" dirty="0"/>
              <a:t>：是图像中的轮廓、结构，比如房子、山、水、树的位置。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“风格”</a:t>
            </a:r>
            <a:r>
              <a:rPr lang="zh-CN" altLang="en-US" dirty="0"/>
              <a:t>：是颜色、纹理、笔触、明暗对比等“视觉气质”。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r>
              <a:rPr lang="zh-CN" altLang="en-US" b="1" dirty="0"/>
              <a:t>为什么特征图的 均值和方差 跟风格有关？</a:t>
            </a:r>
          </a:p>
          <a:p>
            <a:pPr>
              <a:buNone/>
            </a:pPr>
            <a:r>
              <a:rPr lang="zh-CN" altLang="en-US" dirty="0"/>
              <a:t>我们来想象一下 </a:t>
            </a:r>
            <a:r>
              <a:rPr lang="en-US" altLang="zh-CN" dirty="0"/>
              <a:t>CNN </a:t>
            </a:r>
            <a:r>
              <a:rPr lang="zh-CN" altLang="en-US" dirty="0"/>
              <a:t>中一个中间层的 </a:t>
            </a:r>
            <a:r>
              <a:rPr lang="en-US" altLang="zh-CN" b="1" dirty="0"/>
              <a:t>feature map</a:t>
            </a:r>
            <a:r>
              <a:rPr lang="zh-CN" altLang="en-US" dirty="0"/>
              <a:t>（特征图）：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每个 </a:t>
            </a:r>
            <a:r>
              <a:rPr lang="en-US" altLang="zh-CN" b="1" dirty="0"/>
              <a:t>channel</a:t>
            </a:r>
            <a:r>
              <a:rPr lang="zh-CN" altLang="en-US" dirty="0"/>
              <a:t> 可以看作是对某一类纹理</a:t>
            </a:r>
            <a:r>
              <a:rPr lang="en-US" altLang="zh-CN" dirty="0"/>
              <a:t>/</a:t>
            </a:r>
            <a:r>
              <a:rPr lang="zh-CN" altLang="en-US" dirty="0"/>
              <a:t>图案的响应。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均值</a:t>
            </a:r>
            <a:r>
              <a:rPr lang="zh-CN" altLang="en-US" dirty="0"/>
              <a:t> 表示该纹理在这张图中出现的“强度”；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方差</a:t>
            </a:r>
            <a:r>
              <a:rPr lang="zh-CN" altLang="en-US" dirty="0"/>
              <a:t> 表示这个纹理在图中变化的“程度”。</a:t>
            </a:r>
          </a:p>
          <a:p>
            <a:pPr>
              <a:buNone/>
            </a:pPr>
            <a:r>
              <a:rPr lang="zh-CN" altLang="en-US" dirty="0"/>
              <a:t>👉 所以：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如果一张图某些通道的均值偏高，可能意味着那种纹理</a:t>
            </a:r>
            <a:r>
              <a:rPr lang="en-US" altLang="zh-CN" dirty="0"/>
              <a:t>/</a:t>
            </a:r>
            <a:r>
              <a:rPr lang="zh-CN" altLang="en-US" dirty="0"/>
              <a:t>颜色更明显（比如很多红色</a:t>
            </a:r>
            <a:r>
              <a:rPr lang="en-US" altLang="zh-CN" dirty="0"/>
              <a:t>/</a:t>
            </a:r>
            <a:r>
              <a:rPr lang="zh-CN" altLang="en-US" dirty="0"/>
              <a:t>圆形纹理）；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如果某通道方差很大，可能意味着这个纹理在图中有很强的空间变化，也是一种风格特征。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None/>
            </a:pPr>
            <a:r>
              <a:rPr lang="zh-CN" altLang="en-US" b="1" dirty="0"/>
              <a:t>🧪 实验中发现了什么？</a:t>
            </a:r>
          </a:p>
          <a:p>
            <a:pPr>
              <a:buNone/>
            </a:pPr>
            <a:r>
              <a:rPr lang="en-US" altLang="zh-CN" dirty="0"/>
              <a:t>Ulyanov </a:t>
            </a:r>
            <a:r>
              <a:rPr lang="zh-CN" altLang="en-US" dirty="0"/>
              <a:t>等人在风格迁移任务中发现：</a:t>
            </a:r>
          </a:p>
          <a:p>
            <a:pPr>
              <a:buNone/>
            </a:pPr>
            <a:r>
              <a:rPr lang="zh-CN" altLang="en-US" b="1" dirty="0"/>
              <a:t>即使输入的是同一张内容图，改变 </a:t>
            </a:r>
            <a:r>
              <a:rPr lang="en-US" altLang="zh-CN" b="1" dirty="0"/>
              <a:t>feature map </a:t>
            </a:r>
            <a:r>
              <a:rPr lang="zh-CN" altLang="en-US" b="1" dirty="0"/>
              <a:t>的均值和方差，就能生成不同风格的图像。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于是他们提出 </a:t>
            </a:r>
            <a:r>
              <a:rPr lang="en-US" altLang="zh-CN" b="1" dirty="0"/>
              <a:t>Instance Normalization</a:t>
            </a:r>
            <a:r>
              <a:rPr lang="zh-CN" altLang="en-US" dirty="0"/>
              <a:t>：</a:t>
            </a:r>
          </a:p>
          <a:p>
            <a:r>
              <a:rPr lang="zh-CN" altLang="en-US" dirty="0"/>
              <a:t>把每张图像每个通道的均值和方差归一化掉，这样模型就不会被原图像的“风格统计信息”所干扰，而能更专注于生成目标风格。</a:t>
            </a:r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>
              <a:buNone/>
            </a:pPr>
            <a:r>
              <a:rPr lang="zh-CN" altLang="en-US" b="1" dirty="0"/>
              <a:t>🧩 用一句更直白的话总结那句话：</a:t>
            </a:r>
          </a:p>
          <a:p>
            <a:r>
              <a:rPr lang="zh-CN" altLang="en-US" dirty="0"/>
              <a:t>“作者发现，</a:t>
            </a:r>
            <a:r>
              <a:rPr lang="en-US" altLang="zh-CN" dirty="0"/>
              <a:t>CNN </a:t>
            </a:r>
            <a:r>
              <a:rPr lang="zh-CN" altLang="en-US" dirty="0"/>
              <a:t>中 </a:t>
            </a:r>
            <a:r>
              <a:rPr lang="en-US" altLang="zh-CN" dirty="0"/>
              <a:t>feature map </a:t>
            </a:r>
            <a:r>
              <a:rPr lang="zh-CN" altLang="en-US" dirty="0"/>
              <a:t>每个通道的均值和方差，其实隐含着原图的‘风格信息’，所以他们在每个样本的每个通道里进行归一化，这样可以让生成模型摆脱原图风格的影响，更好地控制生成图的风格。”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4F1111-622A-E54B-73FC-4FD54190F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02A3-3BBD-4453-B934-FADD575612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6CA0A-A896-45C6-7C3C-D27F9616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59F17F1-FFE7-8642-EC5C-64EE63AAB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CBEFE3C-427B-BB9D-6E31-AB34BB49E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/>
              <a:t>在风格迁移（</a:t>
            </a:r>
            <a:r>
              <a:rPr lang="en-US" altLang="zh-CN" dirty="0"/>
              <a:t>style transfer</a:t>
            </a:r>
            <a:r>
              <a:rPr lang="zh-CN" altLang="en-US" dirty="0"/>
              <a:t>）中，我们通常认为：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“内容”</a:t>
            </a:r>
            <a:r>
              <a:rPr lang="zh-CN" altLang="en-US" dirty="0"/>
              <a:t>：是图像中的轮廓、结构，比如房子、山、水、树的位置。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“风格”</a:t>
            </a:r>
            <a:r>
              <a:rPr lang="zh-CN" altLang="en-US" dirty="0"/>
              <a:t>：是颜色、纹理、笔触、明暗对比等“视觉气质”。</a:t>
            </a:r>
          </a:p>
          <a:p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r>
              <a:rPr lang="zh-CN" altLang="en-US" b="1" dirty="0"/>
              <a:t>为什么特征图的 均值和方差 跟风格有关？</a:t>
            </a:r>
          </a:p>
          <a:p>
            <a:pPr>
              <a:buNone/>
            </a:pPr>
            <a:r>
              <a:rPr lang="zh-CN" altLang="en-US" dirty="0"/>
              <a:t>我们来想象一下 </a:t>
            </a:r>
            <a:r>
              <a:rPr lang="en-US" altLang="zh-CN" dirty="0"/>
              <a:t>CNN </a:t>
            </a:r>
            <a:r>
              <a:rPr lang="zh-CN" altLang="en-US" dirty="0"/>
              <a:t>中一个中间层的 </a:t>
            </a:r>
            <a:r>
              <a:rPr lang="en-US" altLang="zh-CN" b="1" dirty="0"/>
              <a:t>feature map</a:t>
            </a:r>
            <a:r>
              <a:rPr lang="zh-CN" altLang="en-US" dirty="0"/>
              <a:t>（特征图）：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每个 </a:t>
            </a:r>
            <a:r>
              <a:rPr lang="en-US" altLang="zh-CN" b="1" dirty="0"/>
              <a:t>channel</a:t>
            </a:r>
            <a:r>
              <a:rPr lang="zh-CN" altLang="en-US" dirty="0"/>
              <a:t> 可以看作是对某一类纹理</a:t>
            </a:r>
            <a:r>
              <a:rPr lang="en-US" altLang="zh-CN" dirty="0"/>
              <a:t>/</a:t>
            </a:r>
            <a:r>
              <a:rPr lang="zh-CN" altLang="en-US" dirty="0"/>
              <a:t>图案的响应。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均值</a:t>
            </a:r>
            <a:r>
              <a:rPr lang="zh-CN" altLang="en-US" dirty="0"/>
              <a:t> 表示该纹理在这张图中出现的“强度”；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/>
              <a:t>方差</a:t>
            </a:r>
            <a:r>
              <a:rPr lang="zh-CN" altLang="en-US" dirty="0"/>
              <a:t> 表示这个纹理在图中变化的“程度”。</a:t>
            </a:r>
          </a:p>
          <a:p>
            <a:pPr>
              <a:buNone/>
            </a:pPr>
            <a:r>
              <a:rPr lang="zh-CN" altLang="en-US" dirty="0"/>
              <a:t>👉 所以：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如果一张图某些通道的均值偏高，可能意味着那种纹理</a:t>
            </a:r>
            <a:r>
              <a:rPr lang="en-US" altLang="zh-CN" dirty="0"/>
              <a:t>/</a:t>
            </a:r>
            <a:r>
              <a:rPr lang="zh-CN" altLang="en-US" dirty="0"/>
              <a:t>颜色更明显（比如很多红色</a:t>
            </a:r>
            <a:r>
              <a:rPr lang="en-US" altLang="zh-CN" dirty="0"/>
              <a:t>/</a:t>
            </a:r>
            <a:r>
              <a:rPr lang="zh-CN" altLang="en-US" dirty="0"/>
              <a:t>圆形纹理）；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如果某通道方差很大，可能意味着这个纹理在图中有很强的空间变化，也是一种风格特征。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None/>
            </a:pPr>
            <a:r>
              <a:rPr lang="zh-CN" altLang="en-US" b="1" dirty="0"/>
              <a:t>🧪 实验中发现了什么？</a:t>
            </a:r>
          </a:p>
          <a:p>
            <a:pPr>
              <a:buNone/>
            </a:pPr>
            <a:r>
              <a:rPr lang="en-US" altLang="zh-CN" dirty="0"/>
              <a:t>Ulyanov </a:t>
            </a:r>
            <a:r>
              <a:rPr lang="zh-CN" altLang="en-US" dirty="0"/>
              <a:t>等人在风格迁移任务中发现：</a:t>
            </a:r>
          </a:p>
          <a:p>
            <a:pPr>
              <a:buNone/>
            </a:pPr>
            <a:r>
              <a:rPr lang="zh-CN" altLang="en-US" b="1" dirty="0"/>
              <a:t>即使输入的是同一张内容图，改变 </a:t>
            </a:r>
            <a:r>
              <a:rPr lang="en-US" altLang="zh-CN" b="1" dirty="0"/>
              <a:t>feature map </a:t>
            </a:r>
            <a:r>
              <a:rPr lang="zh-CN" altLang="en-US" b="1" dirty="0"/>
              <a:t>的均值和方差，就能生成不同风格的图像。</a:t>
            </a:r>
            <a:endParaRPr lang="zh-CN" altLang="en-US" dirty="0"/>
          </a:p>
          <a:p>
            <a:pPr>
              <a:buNone/>
            </a:pPr>
            <a:r>
              <a:rPr lang="zh-CN" altLang="en-US" dirty="0"/>
              <a:t>于是他们提出 </a:t>
            </a:r>
            <a:r>
              <a:rPr lang="en-US" altLang="zh-CN" b="1" dirty="0"/>
              <a:t>Instance Normalization</a:t>
            </a:r>
            <a:r>
              <a:rPr lang="zh-CN" altLang="en-US" dirty="0"/>
              <a:t>：</a:t>
            </a:r>
          </a:p>
          <a:p>
            <a:r>
              <a:rPr lang="zh-CN" altLang="en-US" dirty="0"/>
              <a:t>把每张图像每个通道的均值和方差归一化掉，这样模型就不会被原图像的“风格统计信息”所干扰，而能更专注于生成目标风格。</a:t>
            </a:r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>
              <a:buNone/>
            </a:pPr>
            <a:r>
              <a:rPr lang="zh-CN" altLang="en-US" b="1" dirty="0"/>
              <a:t>🧩 用一句更直白的话总结那句话：</a:t>
            </a:r>
          </a:p>
          <a:p>
            <a:r>
              <a:rPr lang="zh-CN" altLang="en-US" dirty="0"/>
              <a:t>“作者发现，</a:t>
            </a:r>
            <a:r>
              <a:rPr lang="en-US" altLang="zh-CN" dirty="0"/>
              <a:t>CNN </a:t>
            </a:r>
            <a:r>
              <a:rPr lang="zh-CN" altLang="en-US" dirty="0"/>
              <a:t>中 </a:t>
            </a:r>
            <a:r>
              <a:rPr lang="en-US" altLang="zh-CN" dirty="0"/>
              <a:t>feature map </a:t>
            </a:r>
            <a:r>
              <a:rPr lang="zh-CN" altLang="en-US"/>
              <a:t>每个通道的均值和方差，其实隐含着原图的‘风格信息’，所以他们在每个样本的每个通道里进行归一化，这样可以让生成模型摆脱原图风格的影响，更好地控制生成图的风格。”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CA5B25-EB26-E20D-C50B-6C23B5F88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702A3-3BBD-4453-B934-FADD575612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55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02A3-3BBD-4453-B934-FADD575612CE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10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12" name="标题占位符 1">
            <a:extLst>
              <a:ext uri="{FF2B5EF4-FFF2-40B4-BE49-F238E27FC236}">
                <a16:creationId xmlns:a16="http://schemas.microsoft.com/office/drawing/2014/main" id="{7CCF9DBD-7779-9BD6-AD00-3A9076BF682A}"/>
              </a:ext>
            </a:extLst>
          </p:cNvPr>
          <p:cNvSpPr txBox="1">
            <a:spLocks/>
          </p:cNvSpPr>
          <p:nvPr userDrawn="1"/>
        </p:nvSpPr>
        <p:spPr>
          <a:xfrm>
            <a:off x="95623" y="-101488"/>
            <a:ext cx="105156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808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623" y="-2807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3463" y="1142383"/>
            <a:ext cx="10515600" cy="4932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Wingdings" pitchFamily="2" charset="2"/>
              <a:buChar char="p"/>
              <a:defRPr sz="21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2" name="标题占位符 1">
            <a:extLst>
              <a:ext uri="{FF2B5EF4-FFF2-40B4-BE49-F238E27FC236}">
                <a16:creationId xmlns:a16="http://schemas.microsoft.com/office/drawing/2014/main" id="{7CCF9DBD-7779-9BD6-AD00-3A9076BF682A}"/>
              </a:ext>
            </a:extLst>
          </p:cNvPr>
          <p:cNvSpPr txBox="1">
            <a:spLocks/>
          </p:cNvSpPr>
          <p:nvPr userDrawn="1"/>
        </p:nvSpPr>
        <p:spPr>
          <a:xfrm>
            <a:off x="95623" y="-101488"/>
            <a:ext cx="105156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851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7">
            <a:extLst>
              <a:ext uri="{FF2B5EF4-FFF2-40B4-BE49-F238E27FC236}">
                <a16:creationId xmlns:a16="http://schemas.microsoft.com/office/drawing/2014/main" id="{E7A084E6-64EA-0D33-1ABE-E682AD82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" y="-2807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557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FBB47-7057-ED81-E997-C9BC2D951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F565A9-CFA3-D882-0D86-34117FE9C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557B15-1521-DD83-9CA8-C847CC73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0D9073-0FDE-8F30-E67A-C8A0C891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CA5182-9278-7776-B119-0BA1305D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ECAC-81E0-A24C-B59A-2A73865066D3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282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6708A3-F720-D5B4-DE03-878EA6E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EDF8E8-DC35-CDCF-D12E-C4E129D12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41753C-7D1D-26AB-D90D-7AAFFB32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CB742C-7733-A469-1FBF-8A79ACE3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B8211-FD2F-6FDD-5D76-F9B43E99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ECAC-81E0-A24C-B59A-2A73865066D3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2153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05DA3C-1299-C8AB-0675-54A722B8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292036-82E3-CC74-B8F2-CEA76E3EC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51295-0DDB-6FDF-2663-589C64DB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0579B1-FC92-24EE-58E4-8213441D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2F24EC-233D-1CA1-B3B7-E31976E9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ECAC-81E0-A24C-B59A-2A73865066D3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8490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72FE1-C75E-23DD-1ABD-74CAB5A1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646D02-443E-3A4F-A384-C812649D4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F4C0B00-B312-23FA-4B9E-2640038FD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FCED6C-FB4B-AB52-B1CF-19A18736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24FE8C-5578-AEB1-C948-F075562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FDFB6-F8B9-C945-66D6-9C32CBD0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ECAC-81E0-A24C-B59A-2A73865066D3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60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2C758-9CB0-4AC2-3AAC-93C8F078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C08709-812E-0B8C-70C9-A7242129B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3AB055-1383-FC07-F01B-47AD6C1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A567B6-190E-265A-D2D4-F59B269FD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1533A3-C47C-F4C5-7277-331CD0F02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4ABBFF-E3C3-F2C9-35ED-AE72D8A2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8F44FA-4E86-1251-F7DA-1F40C94E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9C7F890-2416-D0BB-28D2-19979348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ECAC-81E0-A24C-B59A-2A73865066D3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0954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C3223-BD7F-48AB-795F-A0A405E2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066B1C-826E-9C73-3CCA-BB462870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7AC803-8B6D-79F2-680A-185E2038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35C4F1-A06F-8D6D-4DA6-8B2E7EAC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ECAC-81E0-A24C-B59A-2A73865066D3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7729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555B27-6199-899C-FF98-535CAE68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B4002BE-AAE1-9A24-BCC3-A78EBCED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2E2483-B3D4-B8D9-B4E7-951DAC66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ECAC-81E0-A24C-B59A-2A73865066D3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86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72811-9C30-35AE-F432-7F0466DB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37AAAA-6ADB-5BC8-675D-F637B574C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8793AE-52DD-DE8E-595D-72D943273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E0D61F-6C7B-FA1B-0BC4-96146986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C56AF2-DFB9-4378-B987-9522F755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95840D-B7CD-28DE-3616-D9EAAD67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ECAC-81E0-A24C-B59A-2A73865066D3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898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CD178E4-8D56-2C1E-4A3A-E0164CF7A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7E1A71E-A14B-D44B-A9C2-459DA2AE8E5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1926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2DABC-98CA-A20A-BAED-0E3EC90B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BF6871-0F80-C783-F7E4-294A60DE2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1D7FE1-ACFF-4A47-B3C4-61AAEEBC4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CD42B-48E4-2D18-84E9-88C934EF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D64052-6654-BB1B-E4A8-33C6BC8E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6E592-699C-5706-5984-5E75F44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ECAC-81E0-A24C-B59A-2A73865066D3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233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82203-6A32-15C2-78D5-551284FA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0C8575-8844-3207-986B-134C1BB4E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0BAE04-7579-2909-C524-461E2649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05817C-CE48-C23B-4361-73539DC0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9B58C3-B4F6-3171-69C2-8CAC3D0B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ECAC-81E0-A24C-B59A-2A73865066D3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7371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EBA8CD-8F3F-860F-FF1D-5AE65969B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552D7F-5AB0-043C-9EF6-18AE175CA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A5264C-2CD5-CB49-D6FF-8738460A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2D84F7-D17B-7B92-2C84-9E2CB124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091572-A261-9894-655B-D803C01D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ECAC-81E0-A24C-B59A-2A73865066D3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5514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590F60-C323-D06A-D553-492C0E6C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2D17C4-7805-6C8F-1D1E-39A9B4102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1F9CA2-CBD8-EB39-67C5-EC820182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9F6216-0DE0-1AB3-8FE0-6A18D37E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51EB20-A3F7-FB1B-9048-95C14EC2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0562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228350-A57E-4594-E61D-F892E035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BF1825-34ED-9EFE-4EBB-9116FEA8A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AE271-9DEE-E20C-CA32-EF1D5D0A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717632-7A4B-0A77-35C2-FCC4F045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02BA89-6F07-75F6-8172-41751D3E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3202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D541A-D41D-2809-724C-80F3ADA8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CCB366-65CF-71D9-F4D8-24C3FF5EF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2B61F4-6749-38B6-A090-FD1636B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3A0C61-85CF-BCE7-0800-29C64E7F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AF1170-B3CF-ED28-97ED-729B5671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1787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4A335D-9D7D-007D-2D7C-638E9400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7E0DD5-6240-50A3-17C5-09622E947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441D4A-87E1-0479-6182-6F6A6D636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D47777-B3C3-C045-6794-EF4B59C9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6E0AD0-487D-BB84-E5EF-2BBC1651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661809-BF16-7BBF-5738-2B4110CE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1133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3C24F-0924-C93D-9D31-FD354AD3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AFFBC5-1876-50F7-0996-35189F79D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DA646C-DBE5-1CA8-921F-61698D5D6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E51732-476A-E3C5-D2DF-E94B89961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EE4711-7E92-4E6E-8A01-2B1F1E01E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F00499-416A-0697-A2AC-D40DD840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A9113F-B2D9-86AE-83F4-9BAEA436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35B1EA-B051-F882-FEB7-B6933231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0968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2C858E-B95A-7BEA-3FC4-A6160AAA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DE1B79-7E4B-B61F-34D8-F8FA73E4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13AF17-46E5-4DEA-EE36-77F8C654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76CC5C-AFAB-037B-C072-6CC0D354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1257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0647C4-13DC-1ABE-524C-E7B52C7C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CE49C9-2D09-705D-C01B-07413EB5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D95511-6F31-FB18-CB7A-BA4CFF4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771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7520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425492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标题占位符 1">
            <a:extLst>
              <a:ext uri="{FF2B5EF4-FFF2-40B4-BE49-F238E27FC236}">
                <a16:creationId xmlns:a16="http://schemas.microsoft.com/office/drawing/2014/main" id="{1DA72E1B-4386-64E4-5212-D699B87BCE01}"/>
              </a:ext>
            </a:extLst>
          </p:cNvPr>
          <p:cNvSpPr txBox="1">
            <a:spLocks/>
          </p:cNvSpPr>
          <p:nvPr userDrawn="1"/>
        </p:nvSpPr>
        <p:spPr>
          <a:xfrm>
            <a:off x="95623" y="-101488"/>
            <a:ext cx="105156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989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5E2942-00D2-9866-FBA3-0EFFE0CE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52FC7B-F10E-0630-8796-13642764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533B00-4065-20A4-7A3F-0847C1675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CAFD7A-7FC7-B455-0403-3E5B0839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AB0A34-E9FF-5969-75DB-4919BC44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3BAF5-E6D8-97A7-3DE1-4700C3C9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1064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99F4DC-E8F3-1F59-D0A1-E2DA052A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3C0AA7A-07B1-FD15-F5F3-37D60730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2EE32A-1D2C-BD68-C910-9638607BA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BCFBA7-3933-9F48-C115-C215C072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4B1979-025C-46F4-7551-7EE905D7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719B65-DFAF-D7CB-4754-6D5D2FFC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8051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DC83BA-8963-0308-88CE-5500444B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AFB6DA-240D-904D-8E97-22699BBAD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E91A50-B1AA-3D5E-CA96-86D1AE9A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1F94C-8E90-F8C6-D310-EFFA5E5A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796D8A-B4D4-FBF5-DA3F-EA051BEA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4503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95A2F4-09C6-4564-1596-2A728DA87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8644C4-13A5-6832-33F6-D02EB1A76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9D60FD-14E7-B9FD-967E-178C6CE2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BE98A-E1D9-F985-BA60-A700F8957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858931-99CC-7023-83BA-A336CFF6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1712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12" name="标题占位符 1">
            <a:extLst>
              <a:ext uri="{FF2B5EF4-FFF2-40B4-BE49-F238E27FC236}">
                <a16:creationId xmlns:a16="http://schemas.microsoft.com/office/drawing/2014/main" id="{7CCF9DBD-7779-9BD6-AD00-3A9076BF682A}"/>
              </a:ext>
            </a:extLst>
          </p:cNvPr>
          <p:cNvSpPr txBox="1">
            <a:spLocks/>
          </p:cNvSpPr>
          <p:nvPr userDrawn="1"/>
        </p:nvSpPr>
        <p:spPr>
          <a:xfrm>
            <a:off x="95623" y="-101488"/>
            <a:ext cx="105156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58035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CD178E4-8D56-2C1E-4A3A-E0164CF7A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7E1A71E-A14B-D44B-A9C2-459DA2AE8E5E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6620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7520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425492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标题占位符 1">
            <a:extLst>
              <a:ext uri="{FF2B5EF4-FFF2-40B4-BE49-F238E27FC236}">
                <a16:creationId xmlns:a16="http://schemas.microsoft.com/office/drawing/2014/main" id="{1DA72E1B-4386-64E4-5212-D699B87BCE01}"/>
              </a:ext>
            </a:extLst>
          </p:cNvPr>
          <p:cNvSpPr txBox="1">
            <a:spLocks/>
          </p:cNvSpPr>
          <p:nvPr userDrawn="1"/>
        </p:nvSpPr>
        <p:spPr>
          <a:xfrm>
            <a:off x="95623" y="-101488"/>
            <a:ext cx="105156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8177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标题占位符 1">
            <a:extLst>
              <a:ext uri="{FF2B5EF4-FFF2-40B4-BE49-F238E27FC236}">
                <a16:creationId xmlns:a16="http://schemas.microsoft.com/office/drawing/2014/main" id="{33A102EA-F2AE-29D3-BFD3-4F0B09F1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" y="-101488"/>
            <a:ext cx="105156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8689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B6ACDFC9-D02C-877F-E33D-2B125156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" y="-101488"/>
            <a:ext cx="105156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1541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>
            <a:extLst>
              <a:ext uri="{FF2B5EF4-FFF2-40B4-BE49-F238E27FC236}">
                <a16:creationId xmlns:a16="http://schemas.microsoft.com/office/drawing/2014/main" id="{9A2E8137-CE41-7797-CE92-2D27BF8D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" y="-101488"/>
            <a:ext cx="105156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232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标题占位符 1">
            <a:extLst>
              <a:ext uri="{FF2B5EF4-FFF2-40B4-BE49-F238E27FC236}">
                <a16:creationId xmlns:a16="http://schemas.microsoft.com/office/drawing/2014/main" id="{33A102EA-F2AE-29D3-BFD3-4F0B09F1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" y="-101488"/>
            <a:ext cx="105156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1683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987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8138-64A9-1644-B08E-7FF6E110502C}" type="datetime1"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《</a:t>
            </a:r>
            <a:r>
              <a:rPr lang="zh-CN" altLang="en-US"/>
              <a:t>深度学习导论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4843-EEDB-4B7A-8496-D61853415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836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0647C4-13DC-1ABE-524C-E7B52C7C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CE49C9-2D09-705D-C01B-07413EB5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D95511-6F31-FB18-CB7A-BA4CFF4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83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B6ACDFC9-D02C-877F-E33D-2B125156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" y="-101488"/>
            <a:ext cx="105156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229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>
            <a:extLst>
              <a:ext uri="{FF2B5EF4-FFF2-40B4-BE49-F238E27FC236}">
                <a16:creationId xmlns:a16="http://schemas.microsoft.com/office/drawing/2014/main" id="{9A2E8137-CE41-7797-CE92-2D27BF8D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" y="-101488"/>
            <a:ext cx="10515600" cy="98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261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04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8138-64A9-1644-B08E-7FF6E110502C}" type="datetime1"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《</a:t>
            </a:r>
            <a:r>
              <a:rPr lang="zh-CN" altLang="en-US"/>
              <a:t>深度学习导论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4843-EEDB-4B7A-8496-D618534152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8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0647C4-13DC-1ABE-524C-E7B52C7C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CE49C9-2D09-705D-C01B-07413EB5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D95511-6F31-FB18-CB7A-BA4CFF48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483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3463" y="1142382"/>
            <a:ext cx="10515600" cy="493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F5171B24-CF2D-32E9-ACCC-FDC331AE09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" y="-1589"/>
            <a:ext cx="12192000" cy="767234"/>
            <a:chOff x="-1" y="-1"/>
            <a:chExt cx="7719" cy="568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3418EB3-F626-121C-AC73-F05677A7B4CF}"/>
                </a:ext>
              </a:extLst>
            </p:cNvPr>
            <p:cNvSpPr/>
            <p:nvPr/>
          </p:nvSpPr>
          <p:spPr bwMode="auto">
            <a:xfrm>
              <a:off x="1469" y="-1"/>
              <a:ext cx="6249" cy="568"/>
            </a:xfrm>
            <a:custGeom>
              <a:avLst/>
              <a:gdLst>
                <a:gd name="T0" fmla="*/ 718 w 10599"/>
                <a:gd name="T1" fmla="*/ 0 h 1172"/>
                <a:gd name="T2" fmla="*/ 718 w 10599"/>
                <a:gd name="T3" fmla="*/ 0 h 1172"/>
                <a:gd name="T4" fmla="*/ 659 w 10599"/>
                <a:gd name="T5" fmla="*/ 37 h 1172"/>
                <a:gd name="T6" fmla="*/ 0 w 10599"/>
                <a:gd name="T7" fmla="*/ 1172 h 1172"/>
                <a:gd name="T8" fmla="*/ 10599 w 10599"/>
                <a:gd name="T9" fmla="*/ 1172 h 1172"/>
                <a:gd name="T10" fmla="*/ 10599 w 10599"/>
                <a:gd name="T11" fmla="*/ 0 h 1172"/>
                <a:gd name="T12" fmla="*/ 718 w 10599"/>
                <a:gd name="T13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9" h="1172">
                  <a:moveTo>
                    <a:pt x="718" y="0"/>
                  </a:moveTo>
                  <a:lnTo>
                    <a:pt x="718" y="0"/>
                  </a:lnTo>
                  <a:lnTo>
                    <a:pt x="659" y="37"/>
                  </a:lnTo>
                  <a:lnTo>
                    <a:pt x="0" y="1172"/>
                  </a:lnTo>
                  <a:lnTo>
                    <a:pt x="10599" y="1172"/>
                  </a:lnTo>
                  <a:lnTo>
                    <a:pt x="10599" y="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649EB2">
                <a:lumMod val="20000"/>
                <a:lumOff val="8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22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31138AE4-C9D7-400D-9800-61E126ACDA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" y="0"/>
              <a:ext cx="7713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22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" name="任意多边形: 形状 12">
            <a:extLst>
              <a:ext uri="{FF2B5EF4-FFF2-40B4-BE49-F238E27FC236}">
                <a16:creationId xmlns:a16="http://schemas.microsoft.com/office/drawing/2014/main" id="{7BF3AE57-38CA-B2D2-87F8-09A8CB73F82F}"/>
              </a:ext>
            </a:extLst>
          </p:cNvPr>
          <p:cNvSpPr/>
          <p:nvPr userDrawn="1"/>
        </p:nvSpPr>
        <p:spPr bwMode="auto">
          <a:xfrm>
            <a:off x="1" y="-1589"/>
            <a:ext cx="9039921" cy="768585"/>
          </a:xfrm>
          <a:custGeom>
            <a:avLst/>
            <a:gdLst>
              <a:gd name="connsiteX0" fmla="*/ 0 w 9288002"/>
              <a:gd name="connsiteY0" fmla="*/ 0 h 768585"/>
              <a:gd name="connsiteX1" fmla="*/ 9288002 w 9288002"/>
              <a:gd name="connsiteY1" fmla="*/ 0 h 768585"/>
              <a:gd name="connsiteX2" fmla="*/ 8786022 w 9288002"/>
              <a:gd name="connsiteY2" fmla="*/ 754718 h 768585"/>
              <a:gd name="connsiteX3" fmla="*/ 8743383 w 9288002"/>
              <a:gd name="connsiteY3" fmla="*/ 768585 h 768585"/>
              <a:gd name="connsiteX4" fmla="*/ 0 w 9288002"/>
              <a:gd name="connsiteY4" fmla="*/ 768585 h 7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8002" h="768585">
                <a:moveTo>
                  <a:pt x="0" y="0"/>
                </a:moveTo>
                <a:lnTo>
                  <a:pt x="9288002" y="0"/>
                </a:lnTo>
                <a:lnTo>
                  <a:pt x="8786022" y="754718"/>
                </a:lnTo>
                <a:lnTo>
                  <a:pt x="8743383" y="768585"/>
                </a:lnTo>
                <a:lnTo>
                  <a:pt x="0" y="768585"/>
                </a:lnTo>
                <a:close/>
              </a:path>
            </a:pathLst>
          </a:custGeom>
          <a:solidFill>
            <a:srgbClr val="20386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标题占位符 17">
            <a:extLst>
              <a:ext uri="{FF2B5EF4-FFF2-40B4-BE49-F238E27FC236}">
                <a16:creationId xmlns:a16="http://schemas.microsoft.com/office/drawing/2014/main" id="{BFDBA4E8-AF15-1E7A-16F6-AE09EEAE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" y="-2807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41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05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bg1"/>
          </a:solidFill>
          <a:latin typeface="Times New Roman" panose="02020603050405020304" pitchFamily="18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p"/>
        <a:defRPr sz="2100" b="1" i="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241A2534-C8F6-24B9-97FF-9BB7057E8B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-1589"/>
            <a:ext cx="12191999" cy="767234"/>
            <a:chOff x="-1" y="-1"/>
            <a:chExt cx="7719" cy="568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FB10ADC-7DFD-8D48-3BF0-71D2F7E6D40D}"/>
                </a:ext>
              </a:extLst>
            </p:cNvPr>
            <p:cNvSpPr/>
            <p:nvPr/>
          </p:nvSpPr>
          <p:spPr bwMode="auto">
            <a:xfrm>
              <a:off x="1469" y="-1"/>
              <a:ext cx="6249" cy="568"/>
            </a:xfrm>
            <a:custGeom>
              <a:avLst/>
              <a:gdLst>
                <a:gd name="T0" fmla="*/ 718 w 10599"/>
                <a:gd name="T1" fmla="*/ 0 h 1172"/>
                <a:gd name="T2" fmla="*/ 718 w 10599"/>
                <a:gd name="T3" fmla="*/ 0 h 1172"/>
                <a:gd name="T4" fmla="*/ 659 w 10599"/>
                <a:gd name="T5" fmla="*/ 37 h 1172"/>
                <a:gd name="T6" fmla="*/ 0 w 10599"/>
                <a:gd name="T7" fmla="*/ 1172 h 1172"/>
                <a:gd name="T8" fmla="*/ 10599 w 10599"/>
                <a:gd name="T9" fmla="*/ 1172 h 1172"/>
                <a:gd name="T10" fmla="*/ 10599 w 10599"/>
                <a:gd name="T11" fmla="*/ 0 h 1172"/>
                <a:gd name="T12" fmla="*/ 718 w 10599"/>
                <a:gd name="T13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9" h="1172">
                  <a:moveTo>
                    <a:pt x="718" y="0"/>
                  </a:moveTo>
                  <a:lnTo>
                    <a:pt x="718" y="0"/>
                  </a:lnTo>
                  <a:lnTo>
                    <a:pt x="659" y="37"/>
                  </a:lnTo>
                  <a:lnTo>
                    <a:pt x="0" y="1172"/>
                  </a:lnTo>
                  <a:lnTo>
                    <a:pt x="10599" y="1172"/>
                  </a:lnTo>
                  <a:lnTo>
                    <a:pt x="10599" y="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649EB2">
                <a:lumMod val="20000"/>
                <a:lumOff val="8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22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8C5AD8AF-C472-7354-6662-622A14416F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" y="0"/>
              <a:ext cx="7713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22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任意多边形: 形状 12">
            <a:extLst>
              <a:ext uri="{FF2B5EF4-FFF2-40B4-BE49-F238E27FC236}">
                <a16:creationId xmlns:a16="http://schemas.microsoft.com/office/drawing/2014/main" id="{E4FCB201-EEB1-9486-D9AB-9AA191DCE4A6}"/>
              </a:ext>
            </a:extLst>
          </p:cNvPr>
          <p:cNvSpPr/>
          <p:nvPr userDrawn="1"/>
        </p:nvSpPr>
        <p:spPr bwMode="auto">
          <a:xfrm>
            <a:off x="0" y="-1589"/>
            <a:ext cx="9288002" cy="768585"/>
          </a:xfrm>
          <a:custGeom>
            <a:avLst/>
            <a:gdLst>
              <a:gd name="connsiteX0" fmla="*/ 0 w 9288002"/>
              <a:gd name="connsiteY0" fmla="*/ 0 h 768585"/>
              <a:gd name="connsiteX1" fmla="*/ 9288002 w 9288002"/>
              <a:gd name="connsiteY1" fmla="*/ 0 h 768585"/>
              <a:gd name="connsiteX2" fmla="*/ 8786022 w 9288002"/>
              <a:gd name="connsiteY2" fmla="*/ 754718 h 768585"/>
              <a:gd name="connsiteX3" fmla="*/ 8743383 w 9288002"/>
              <a:gd name="connsiteY3" fmla="*/ 768585 h 768585"/>
              <a:gd name="connsiteX4" fmla="*/ 0 w 9288002"/>
              <a:gd name="connsiteY4" fmla="*/ 768585 h 7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8002" h="768585">
                <a:moveTo>
                  <a:pt x="0" y="0"/>
                </a:moveTo>
                <a:lnTo>
                  <a:pt x="9288002" y="0"/>
                </a:lnTo>
                <a:lnTo>
                  <a:pt x="8786022" y="754718"/>
                </a:lnTo>
                <a:lnTo>
                  <a:pt x="8743383" y="768585"/>
                </a:lnTo>
                <a:lnTo>
                  <a:pt x="0" y="768585"/>
                </a:lnTo>
                <a:close/>
              </a:path>
            </a:pathLst>
          </a:custGeom>
          <a:solidFill>
            <a:srgbClr val="20386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35181C-09A2-C291-5D4F-88A413E9D22A}"/>
              </a:ext>
            </a:extLst>
          </p:cNvPr>
          <p:cNvSpPr txBox="1"/>
          <p:nvPr userDrawn="1"/>
        </p:nvSpPr>
        <p:spPr>
          <a:xfrm>
            <a:off x="350439" y="12041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white"/>
                </a:solidFill>
                <a:cs typeface="+mn-ea"/>
                <a:sym typeface="+mn-lt"/>
              </a:rPr>
              <a:t>输入文字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F39FABB-48A8-D149-5703-67FEF05B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2DBF29-B660-2136-944E-229C93CC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4E5FE8-B487-9083-5D3C-D17ED999E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1736-5089-8245-BD0B-F99CABD22A0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44EFF-23B7-A1CA-C16A-ADC720537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2433FD-A57E-3ABB-D57D-2B3A5C046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ECAC-81E0-A24C-B59A-2A73865066D3}" type="slidenum">
              <a:t>‹#›</a:t>
            </a:fld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3AE16DD-5F5F-F6E8-B2C4-39C56CA7A22C}"/>
              </a:ext>
            </a:extLst>
          </p:cNvPr>
          <p:cNvSpPr/>
          <p:nvPr userDrawn="1"/>
        </p:nvSpPr>
        <p:spPr>
          <a:xfrm>
            <a:off x="-168965" y="-149087"/>
            <a:ext cx="12582939" cy="7166113"/>
          </a:xfrm>
          <a:prstGeom prst="rect">
            <a:avLst/>
          </a:prstGeom>
          <a:solidFill>
            <a:srgbClr val="1738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E0C9F77-998F-0221-0850-6C5FA144AC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87" y="0"/>
            <a:ext cx="40132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6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35B00ED-B32A-1BFB-F6E5-ED823DE7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F3BDE5-C44E-68E7-464F-9F5B81CB9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46D370-FEE9-E6B1-1A15-FCEA3DC53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18B3B-73C1-7641-8E27-0A2CAE07D63E}" type="datetimeFigureOut"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56155C-BE57-BBA7-B25C-557A87C1A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E7ECD3-F64E-45B6-CBAE-E438B7431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98AC-1024-D94F-ADFB-9FBEA106A06C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285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3463" y="1142382"/>
            <a:ext cx="10515600" cy="493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F5171B24-CF2D-32E9-ACCC-FDC331AE09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" y="-1589"/>
            <a:ext cx="12192000" cy="767234"/>
            <a:chOff x="-1" y="-1"/>
            <a:chExt cx="7719" cy="568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3418EB3-F626-121C-AC73-F05677A7B4CF}"/>
                </a:ext>
              </a:extLst>
            </p:cNvPr>
            <p:cNvSpPr/>
            <p:nvPr/>
          </p:nvSpPr>
          <p:spPr bwMode="auto">
            <a:xfrm>
              <a:off x="1469" y="-1"/>
              <a:ext cx="6249" cy="568"/>
            </a:xfrm>
            <a:custGeom>
              <a:avLst/>
              <a:gdLst>
                <a:gd name="T0" fmla="*/ 718 w 10599"/>
                <a:gd name="T1" fmla="*/ 0 h 1172"/>
                <a:gd name="T2" fmla="*/ 718 w 10599"/>
                <a:gd name="T3" fmla="*/ 0 h 1172"/>
                <a:gd name="T4" fmla="*/ 659 w 10599"/>
                <a:gd name="T5" fmla="*/ 37 h 1172"/>
                <a:gd name="T6" fmla="*/ 0 w 10599"/>
                <a:gd name="T7" fmla="*/ 1172 h 1172"/>
                <a:gd name="T8" fmla="*/ 10599 w 10599"/>
                <a:gd name="T9" fmla="*/ 1172 h 1172"/>
                <a:gd name="T10" fmla="*/ 10599 w 10599"/>
                <a:gd name="T11" fmla="*/ 0 h 1172"/>
                <a:gd name="T12" fmla="*/ 718 w 10599"/>
                <a:gd name="T13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99" h="1172">
                  <a:moveTo>
                    <a:pt x="718" y="0"/>
                  </a:moveTo>
                  <a:lnTo>
                    <a:pt x="718" y="0"/>
                  </a:lnTo>
                  <a:lnTo>
                    <a:pt x="659" y="37"/>
                  </a:lnTo>
                  <a:lnTo>
                    <a:pt x="0" y="1172"/>
                  </a:lnTo>
                  <a:lnTo>
                    <a:pt x="10599" y="1172"/>
                  </a:lnTo>
                  <a:lnTo>
                    <a:pt x="10599" y="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649EB2">
                <a:lumMod val="20000"/>
                <a:lumOff val="8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22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31138AE4-C9D7-400D-9800-61E126ACDAB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" y="0"/>
              <a:ext cx="7713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22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" name="任意多边形: 形状 12">
            <a:extLst>
              <a:ext uri="{FF2B5EF4-FFF2-40B4-BE49-F238E27FC236}">
                <a16:creationId xmlns:a16="http://schemas.microsoft.com/office/drawing/2014/main" id="{7BF3AE57-38CA-B2D2-87F8-09A8CB73F82F}"/>
              </a:ext>
            </a:extLst>
          </p:cNvPr>
          <p:cNvSpPr/>
          <p:nvPr userDrawn="1"/>
        </p:nvSpPr>
        <p:spPr bwMode="auto">
          <a:xfrm>
            <a:off x="1" y="-1589"/>
            <a:ext cx="9039921" cy="768585"/>
          </a:xfrm>
          <a:custGeom>
            <a:avLst/>
            <a:gdLst>
              <a:gd name="connsiteX0" fmla="*/ 0 w 9288002"/>
              <a:gd name="connsiteY0" fmla="*/ 0 h 768585"/>
              <a:gd name="connsiteX1" fmla="*/ 9288002 w 9288002"/>
              <a:gd name="connsiteY1" fmla="*/ 0 h 768585"/>
              <a:gd name="connsiteX2" fmla="*/ 8786022 w 9288002"/>
              <a:gd name="connsiteY2" fmla="*/ 754718 h 768585"/>
              <a:gd name="connsiteX3" fmla="*/ 8743383 w 9288002"/>
              <a:gd name="connsiteY3" fmla="*/ 768585 h 768585"/>
              <a:gd name="connsiteX4" fmla="*/ 0 w 9288002"/>
              <a:gd name="connsiteY4" fmla="*/ 768585 h 7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8002" h="768585">
                <a:moveTo>
                  <a:pt x="0" y="0"/>
                </a:moveTo>
                <a:lnTo>
                  <a:pt x="9288002" y="0"/>
                </a:lnTo>
                <a:lnTo>
                  <a:pt x="8786022" y="754718"/>
                </a:lnTo>
                <a:lnTo>
                  <a:pt x="8743383" y="768585"/>
                </a:lnTo>
                <a:lnTo>
                  <a:pt x="0" y="768585"/>
                </a:lnTo>
                <a:close/>
              </a:path>
            </a:pathLst>
          </a:custGeom>
          <a:solidFill>
            <a:srgbClr val="20386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标题占位符 17">
            <a:extLst>
              <a:ext uri="{FF2B5EF4-FFF2-40B4-BE49-F238E27FC236}">
                <a16:creationId xmlns:a16="http://schemas.microsoft.com/office/drawing/2014/main" id="{BFDBA4E8-AF15-1E7A-16F6-AE09EEAE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" y="-2807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569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bg1"/>
          </a:solidFill>
          <a:latin typeface="Times New Roman" panose="02020603050405020304" pitchFamily="18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p"/>
        <a:defRPr sz="2100" b="1" i="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2.png"/><Relationship Id="rId7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200.png"/><Relationship Id="rId18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198.png"/><Relationship Id="rId17" Type="http://schemas.openxmlformats.org/officeDocument/2006/relationships/image" Target="../media/image55.png"/><Relationship Id="rId2" Type="http://schemas.openxmlformats.org/officeDocument/2006/relationships/image" Target="../media/image46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182.png"/><Relationship Id="rId5" Type="http://schemas.openxmlformats.org/officeDocument/2006/relationships/image" Target="../media/image49.png"/><Relationship Id="rId15" Type="http://schemas.openxmlformats.org/officeDocument/2006/relationships/image" Target="../media/image53.png"/><Relationship Id="rId10" Type="http://schemas.openxmlformats.org/officeDocument/2006/relationships/image" Target="../media/image171.png"/><Relationship Id="rId4" Type="http://schemas.openxmlformats.org/officeDocument/2006/relationships/image" Target="../media/image48.png"/><Relationship Id="rId9" Type="http://schemas.openxmlformats.org/officeDocument/2006/relationships/image" Target="../media/image161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11" Type="http://schemas.openxmlformats.org/officeDocument/2006/relationships/image" Target="../media/image68.png"/><Relationship Id="rId5" Type="http://schemas.openxmlformats.org/officeDocument/2006/relationships/image" Target="../media/image60.png"/><Relationship Id="rId10" Type="http://schemas.openxmlformats.org/officeDocument/2006/relationships/image" Target="../media/image66.png"/><Relationship Id="rId4" Type="http://schemas.openxmlformats.org/officeDocument/2006/relationships/image" Target="../media/image59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7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73.png"/><Relationship Id="rId9" Type="http://schemas.microsoft.com/office/2007/relationships/diagramDrawing" Target="../diagrams/drawing1.xml"/><Relationship Id="rId1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92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1.png"/><Relationship Id="rId4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1.png"/><Relationship Id="rId7" Type="http://schemas.openxmlformats.org/officeDocument/2006/relationships/image" Target="../media/image80.png"/><Relationship Id="rId2" Type="http://schemas.openxmlformats.org/officeDocument/2006/relationships/image" Target="../media/image74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6.png"/><Relationship Id="rId4" Type="http://schemas.openxmlformats.org/officeDocument/2006/relationships/image" Target="../media/image77.png"/><Relationship Id="rId9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8.png"/><Relationship Id="rId7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8.png"/><Relationship Id="rId7" Type="http://schemas.openxmlformats.org/officeDocument/2006/relationships/image" Target="../media/image10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2.png"/><Relationship Id="rId5" Type="http://schemas.openxmlformats.org/officeDocument/2006/relationships/image" Target="../media/image104.png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image" Target="../media/image105.png"/><Relationship Id="rId7" Type="http://schemas.openxmlformats.org/officeDocument/2006/relationships/image" Target="../media/image11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9.png"/><Relationship Id="rId5" Type="http://schemas.openxmlformats.org/officeDocument/2006/relationships/image" Target="../media/image106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0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800.png"/><Relationship Id="rId5" Type="http://schemas.openxmlformats.org/officeDocument/2006/relationships/image" Target="../media/image6.png"/><Relationship Id="rId10" Type="http://schemas.openxmlformats.org/officeDocument/2006/relationships/image" Target="../media/image411.png"/><Relationship Id="rId4" Type="http://schemas.openxmlformats.org/officeDocument/2006/relationships/image" Target="../media/image5.png"/><Relationship Id="rId9" Type="http://schemas.openxmlformats.org/officeDocument/2006/relationships/image" Target="../media/image35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9B5EC9-20BD-7962-E8C4-C8124FA84100}"/>
              </a:ext>
            </a:extLst>
          </p:cNvPr>
          <p:cNvSpPr txBox="1">
            <a:spLocks/>
          </p:cNvSpPr>
          <p:nvPr/>
        </p:nvSpPr>
        <p:spPr>
          <a:xfrm>
            <a:off x="2667000" y="1371845"/>
            <a:ext cx="6858000" cy="677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80"/>
              </a:lnSpc>
            </a:pPr>
            <a:r>
              <a:rPr kumimoji="1" lang="en-US" altLang="zh-CN" sz="24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kumimoji="1" lang="zh-CN" altLang="en-US" sz="24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人工智能数学原理与算法</a:t>
            </a:r>
            <a:r>
              <a:rPr kumimoji="1" lang="en-US" altLang="zh-CN" sz="24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br>
              <a:rPr kumimoji="1" lang="en-US" altLang="zh-CN" sz="24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zh-CN" altLang="en-US" sz="24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 </a:t>
            </a:r>
            <a:r>
              <a:rPr kumimoji="1" lang="en-US" altLang="zh-CN" sz="24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sz="24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章：神经网络基础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70BEED-480F-602E-0CC7-E610DB59D126}"/>
              </a:ext>
            </a:extLst>
          </p:cNvPr>
          <p:cNvSpPr txBox="1">
            <a:spLocks/>
          </p:cNvSpPr>
          <p:nvPr/>
        </p:nvSpPr>
        <p:spPr>
          <a:xfrm>
            <a:off x="2740572" y="4478337"/>
            <a:ext cx="6858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连德富</a:t>
            </a:r>
            <a:endParaRPr kumimoji="1" lang="en-US" altLang="zh-CN" sz="2400" b="1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kumimoji="1" lang="en-US" altLang="zh-CN" sz="24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liandefu@ustc.edu.cn</a:t>
            </a:r>
            <a:endParaRPr kumimoji="1" lang="zh-CN" altLang="en-US" sz="2400" b="1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E7C8A4F-D363-021D-D099-6E926237CFCF}"/>
              </a:ext>
            </a:extLst>
          </p:cNvPr>
          <p:cNvSpPr txBox="1">
            <a:spLocks/>
          </p:cNvSpPr>
          <p:nvPr/>
        </p:nvSpPr>
        <p:spPr>
          <a:xfrm>
            <a:off x="2530365" y="2961877"/>
            <a:ext cx="6858000" cy="677863"/>
          </a:xfrm>
          <a:prstGeom prst="rect">
            <a:avLst/>
          </a:prstGeom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baseline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ts val="3280"/>
              </a:lnSpc>
            </a:pPr>
            <a:r>
              <a:rPr kumimoji="1" lang="en-US" altLang="zh-CN" sz="4400">
                <a:latin typeface="Microsoft YaHei" panose="020B0503020204020204" pitchFamily="34" charset="-122"/>
                <a:ea typeface="Microsoft YaHei" panose="020B0503020204020204" pitchFamily="34" charset="-122"/>
              </a:rPr>
              <a:t>3.3</a:t>
            </a:r>
            <a:r>
              <a:rPr kumimoji="1" lang="zh-CN" altLang="en-US" sz="4400">
                <a:latin typeface="Microsoft YaHei" panose="020B0503020204020204" pitchFamily="34" charset="-122"/>
                <a:ea typeface="Microsoft YaHei" panose="020B0503020204020204" pitchFamily="34" charset="-122"/>
              </a:rPr>
              <a:t> 深度神经网络</a:t>
            </a:r>
          </a:p>
        </p:txBody>
      </p:sp>
    </p:spTree>
    <p:extLst>
      <p:ext uri="{BB962C8B-B14F-4D97-AF65-F5344CB8AC3E}">
        <p14:creationId xmlns:p14="http://schemas.microsoft.com/office/powerpoint/2010/main" val="246742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</a:t>
            </a:r>
            <a:r>
              <a:rPr lang="en-US" altLang="zh-CN" dirty="0" err="1"/>
              <a:t>ResNet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1491" y="1482107"/>
            <a:ext cx="4418735" cy="4932533"/>
          </a:xfrm>
        </p:spPr>
        <p:txBody>
          <a:bodyPr/>
          <a:lstStyle/>
          <a:p>
            <a:r>
              <a:rPr lang="en-US" altLang="zh-CN" dirty="0"/>
              <a:t>2015 ILSVRC winner </a:t>
            </a:r>
            <a:r>
              <a:rPr lang="zh-CN" altLang="en-US" dirty="0"/>
              <a:t>（</a:t>
            </a:r>
            <a:r>
              <a:rPr lang="en-US" altLang="zh-CN" dirty="0"/>
              <a:t>152</a:t>
            </a:r>
            <a:r>
              <a:rPr lang="zh-CN" altLang="en-US" dirty="0"/>
              <a:t>层，</a:t>
            </a:r>
            <a:r>
              <a:rPr lang="en-US" altLang="zh-CN" dirty="0"/>
              <a:t>3.57% top 5 error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用残差连接的极深网络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ILSVRC’15</a:t>
            </a:r>
            <a:r>
              <a:rPr lang="zh-CN" altLang="en-US" dirty="0"/>
              <a:t>和</a:t>
            </a:r>
            <a:r>
              <a:rPr lang="en-US" altLang="zh-CN" dirty="0"/>
              <a:t>COCO’15</a:t>
            </a:r>
            <a:r>
              <a:rPr lang="zh-CN" altLang="en-US" dirty="0"/>
              <a:t>的所有分类和检测比赛中横扫所有对手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6" y="1261242"/>
            <a:ext cx="2780091" cy="55206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412" y="3807800"/>
            <a:ext cx="2780091" cy="28398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79656" y="4452499"/>
            <a:ext cx="2500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zh-CN" altLang="en-US" dirty="0"/>
              <a:t>残差网络堆砌残差块</a:t>
            </a:r>
            <a:endParaRPr lang="en-US" altLang="zh-CN" dirty="0"/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zh-CN" altLang="en-US" dirty="0"/>
              <a:t>每个残差块里有两个</a:t>
            </a:r>
            <a:r>
              <a:rPr lang="en-US" altLang="zh-CN" dirty="0"/>
              <a:t>3x3</a:t>
            </a:r>
            <a:r>
              <a:rPr lang="zh-CN" altLang="en-US" dirty="0"/>
              <a:t>的卷积层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486" y="1465836"/>
            <a:ext cx="800141" cy="2730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129" y="1408421"/>
            <a:ext cx="1092256" cy="10668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8803" y="6214172"/>
            <a:ext cx="1828838" cy="5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6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</a:t>
            </a:r>
            <a:r>
              <a:rPr lang="en-US" altLang="zh-CN" dirty="0" err="1"/>
              <a:t>ResNet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</a:t>
            </a:r>
            <a:r>
              <a:rPr lang="en-US" altLang="zh-CN" dirty="0"/>
              <a:t>“bottleneck”</a:t>
            </a:r>
            <a:r>
              <a:rPr lang="zh-CN" altLang="en-US" dirty="0"/>
              <a:t>层改进效率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3C6892-0533-EC7E-6209-E1EAC380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86" y="2045128"/>
            <a:ext cx="3029106" cy="36196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7E003E-CA14-82BC-DF2B-DFE2B158D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563" y="2045128"/>
            <a:ext cx="2070206" cy="3670489"/>
          </a:xfrm>
          <a:prstGeom prst="rect">
            <a:avLst/>
          </a:prstGeom>
        </p:spPr>
      </p:pic>
      <p:sp>
        <p:nvSpPr>
          <p:cNvPr id="6" name="右箭头 8">
            <a:extLst>
              <a:ext uri="{FF2B5EF4-FFF2-40B4-BE49-F238E27FC236}">
                <a16:creationId xmlns:a16="http://schemas.microsoft.com/office/drawing/2014/main" id="{25C4EB29-B63A-0550-5D23-0F38DCE2E81B}"/>
              </a:ext>
            </a:extLst>
          </p:cNvPr>
          <p:cNvSpPr/>
          <p:nvPr/>
        </p:nvSpPr>
        <p:spPr>
          <a:xfrm>
            <a:off x="5370082" y="3263905"/>
            <a:ext cx="1540934" cy="54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2B976701-9F1F-4B94-BE86-F72626629CD7}"/>
              </a:ext>
            </a:extLst>
          </p:cNvPr>
          <p:cNvSpPr txBox="1"/>
          <p:nvPr/>
        </p:nvSpPr>
        <p:spPr>
          <a:xfrm>
            <a:off x="5176678" y="2881532"/>
            <a:ext cx="192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32</a:t>
            </a:r>
            <a:r>
              <a:rPr lang="zh-CN" altLang="en-US" dirty="0"/>
              <a:t>个</a:t>
            </a:r>
            <a:r>
              <a:rPr lang="en-US" altLang="zh-CN" dirty="0"/>
              <a:t>1x1</a:t>
            </a:r>
            <a:r>
              <a:rPr lang="zh-CN" altLang="en-US" dirty="0"/>
              <a:t>卷积</a:t>
            </a: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D2C56288-8619-3F2C-FA79-E96A4906BE92}"/>
              </a:ext>
            </a:extLst>
          </p:cNvPr>
          <p:cNvSpPr txBox="1"/>
          <p:nvPr/>
        </p:nvSpPr>
        <p:spPr>
          <a:xfrm>
            <a:off x="5176678" y="4022013"/>
            <a:ext cx="261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每个核大小为</a:t>
            </a:r>
            <a:r>
              <a:rPr lang="en-US" altLang="zh-CN" dirty="0"/>
              <a:t>1x1x64</a:t>
            </a:r>
          </a:p>
          <a:p>
            <a:r>
              <a:rPr lang="zh-CN" altLang="en-US" dirty="0"/>
              <a:t>计算</a:t>
            </a:r>
            <a:r>
              <a:rPr lang="en-US" altLang="zh-CN" dirty="0"/>
              <a:t>64</a:t>
            </a:r>
            <a:r>
              <a:rPr lang="zh-CN" altLang="en-US" dirty="0"/>
              <a:t>维的向量內积</a:t>
            </a:r>
          </a:p>
        </p:txBody>
      </p:sp>
    </p:spTree>
    <p:extLst>
      <p:ext uri="{BB962C8B-B14F-4D97-AF65-F5344CB8AC3E}">
        <p14:creationId xmlns:p14="http://schemas.microsoft.com/office/powerpoint/2010/main" val="380420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CED4B-1F2D-6236-D689-AC6C579F1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92E40-926A-53AF-A7C5-5E5C9A52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</a:t>
            </a:r>
            <a:r>
              <a:rPr lang="en-US" altLang="zh-CN" dirty="0" err="1"/>
              <a:t>ResNet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DF8BE4-3F43-9D17-4BFD-1C8062924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</a:t>
            </a:r>
            <a:r>
              <a:rPr lang="en-US" altLang="zh-CN" dirty="0"/>
              <a:t>“bottleneck”</a:t>
            </a:r>
            <a:r>
              <a:rPr lang="zh-CN" altLang="en-US" dirty="0"/>
              <a:t>层改进效率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A5462F3-C43E-C188-8486-1A066F04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624" y="2017042"/>
            <a:ext cx="5886753" cy="431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460FE-7946-42CB-7C6F-0E8814437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C86D97C-D30F-89EC-6425-8C56552C00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任意多边形: 形状 37">
              <a:extLst>
                <a:ext uri="{FF2B5EF4-FFF2-40B4-BE49-F238E27FC236}">
                  <a16:creationId xmlns:a16="http://schemas.microsoft.com/office/drawing/2014/main" id="{7C551B24-A41D-AB04-004E-0067D8A14006}"/>
                </a:ext>
              </a:extLst>
            </p:cNvPr>
            <p:cNvSpPr/>
            <p:nvPr/>
          </p:nvSpPr>
          <p:spPr>
            <a:xfrm>
              <a:off x="0" y="0"/>
              <a:ext cx="1819275" cy="1819275"/>
            </a:xfrm>
            <a:custGeom>
              <a:avLst/>
              <a:gdLst>
                <a:gd name="connsiteX0" fmla="*/ 0 w 3638550"/>
                <a:gd name="connsiteY0" fmla="*/ 1819275 h 3638550"/>
                <a:gd name="connsiteX1" fmla="*/ 1819275 w 3638550"/>
                <a:gd name="connsiteY1" fmla="*/ 0 h 3638550"/>
                <a:gd name="connsiteX2" fmla="*/ 3638550 w 3638550"/>
                <a:gd name="connsiteY2" fmla="*/ 1819275 h 3638550"/>
                <a:gd name="connsiteX3" fmla="*/ 1819275 w 3638550"/>
                <a:gd name="connsiteY3" fmla="*/ 3638550 h 3638550"/>
                <a:gd name="connsiteX4" fmla="*/ 0 w 3638550"/>
                <a:gd name="connsiteY4" fmla="*/ 1819275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4" fmla="*/ 1910715 w 3638550"/>
                <a:gd name="connsiteY4" fmla="*/ 91440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0" fmla="*/ 3638550 w 3638550"/>
                <a:gd name="connsiteY0" fmla="*/ 0 h 1819275"/>
                <a:gd name="connsiteX1" fmla="*/ 1819275 w 3638550"/>
                <a:gd name="connsiteY1" fmla="*/ 1819275 h 1819275"/>
                <a:gd name="connsiteX2" fmla="*/ 0 w 3638550"/>
                <a:gd name="connsiteY2" fmla="*/ 0 h 1819275"/>
                <a:gd name="connsiteX0" fmla="*/ 1819275 w 1819275"/>
                <a:gd name="connsiteY0" fmla="*/ 0 h 1819275"/>
                <a:gd name="connsiteX1" fmla="*/ 0 w 1819275"/>
                <a:gd name="connsiteY1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9275" h="1819275">
                  <a:moveTo>
                    <a:pt x="1819275" y="0"/>
                  </a:moveTo>
                  <a:cubicBezTo>
                    <a:pt x="1819275" y="1004758"/>
                    <a:pt x="1004758" y="1819275"/>
                    <a:pt x="0" y="1819275"/>
                  </a:cubicBezTo>
                </a:path>
              </a:pathLst>
            </a:custGeom>
            <a:noFill/>
            <a:ln w="3810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D9A5FB37-64E9-1FFD-11D6-13198E8AFC05}"/>
                </a:ext>
              </a:extLst>
            </p:cNvPr>
            <p:cNvGrpSpPr/>
            <p:nvPr/>
          </p:nvGrpSpPr>
          <p:grpSpPr>
            <a:xfrm>
              <a:off x="1727455" y="1321568"/>
              <a:ext cx="5663945" cy="716782"/>
              <a:chOff x="1727455" y="1321568"/>
              <a:chExt cx="5663945" cy="716782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92B7167-3893-5652-7708-2940C8ABA6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1323975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25000"/>
                </a:pPr>
                <a:r>
                  <a:rPr lang="zh-CN" alt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模型加深的训练困境：梯度消失</a:t>
                </a: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94102958-D8FC-67DE-3A0B-AAFBFCEA238A}"/>
                  </a:ext>
                </a:extLst>
              </p:cNvPr>
              <p:cNvSpPr/>
              <p:nvPr/>
            </p:nvSpPr>
            <p:spPr>
              <a:xfrm>
                <a:off x="1727455" y="1321568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01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65E5F0BC-F003-4DAB-FDD4-7B060B2DDA4F}"/>
                </a:ext>
              </a:extLst>
            </p:cNvPr>
            <p:cNvGrpSpPr/>
            <p:nvPr/>
          </p:nvGrpSpPr>
          <p:grpSpPr>
            <a:xfrm>
              <a:off x="7540339" y="0"/>
              <a:ext cx="4651661" cy="6858000"/>
              <a:chOff x="7540339" y="0"/>
              <a:chExt cx="4651661" cy="6858000"/>
            </a:xfrm>
          </p:grpSpPr>
          <p:sp>
            <p:nvSpPr>
              <p:cNvPr id="49" name="任意多边形: 形状 59">
                <a:extLst>
                  <a:ext uri="{FF2B5EF4-FFF2-40B4-BE49-F238E27FC236}">
                    <a16:creationId xmlns:a16="http://schemas.microsoft.com/office/drawing/2014/main" id="{9D2AF6F0-8949-6CF8-5895-83EFC66BAFE4}"/>
                  </a:ext>
                </a:extLst>
              </p:cNvPr>
              <p:cNvSpPr/>
              <p:nvPr/>
            </p:nvSpPr>
            <p:spPr>
              <a:xfrm>
                <a:off x="7779658" y="0"/>
                <a:ext cx="4412342" cy="6858000"/>
              </a:xfrm>
              <a:custGeom>
                <a:avLst/>
                <a:gdLst>
                  <a:gd name="connsiteX0" fmla="*/ 1295690 w 4412342"/>
                  <a:gd name="connsiteY0" fmla="*/ 0 h 6858000"/>
                  <a:gd name="connsiteX1" fmla="*/ 4412342 w 4412342"/>
                  <a:gd name="connsiteY1" fmla="*/ 0 h 6858000"/>
                  <a:gd name="connsiteX2" fmla="*/ 4412342 w 4412342"/>
                  <a:gd name="connsiteY2" fmla="*/ 1636729 h 6858000"/>
                  <a:gd name="connsiteX3" fmla="*/ 4272563 w 4412342"/>
                  <a:gd name="connsiteY3" fmla="*/ 1672670 h 6858000"/>
                  <a:gd name="connsiteX4" fmla="*/ 3111228 w 4412342"/>
                  <a:gd name="connsiteY4" fmla="*/ 3251199 h 6858000"/>
                  <a:gd name="connsiteX5" fmla="*/ 4272563 w 4412342"/>
                  <a:gd name="connsiteY5" fmla="*/ 4829728 h 6858000"/>
                  <a:gd name="connsiteX6" fmla="*/ 4412342 w 4412342"/>
                  <a:gd name="connsiteY6" fmla="*/ 4865669 h 6858000"/>
                  <a:gd name="connsiteX7" fmla="*/ 4412342 w 4412342"/>
                  <a:gd name="connsiteY7" fmla="*/ 6858000 h 6858000"/>
                  <a:gd name="connsiteX8" fmla="*/ 1670654 w 4412342"/>
                  <a:gd name="connsiteY8" fmla="*/ 6858000 h 6858000"/>
                  <a:gd name="connsiteX9" fmla="*/ 1550198 w 4412342"/>
                  <a:gd name="connsiteY9" fmla="*/ 6753659 h 6858000"/>
                  <a:gd name="connsiteX10" fmla="*/ 0 w 4412342"/>
                  <a:gd name="connsiteY10" fmla="*/ 3251200 h 6858000"/>
                  <a:gd name="connsiteX11" fmla="*/ 1229199 w 4412342"/>
                  <a:gd name="connsiteY11" fmla="*/ 6974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2342" h="6858000">
                    <a:moveTo>
                      <a:pt x="1295690" y="0"/>
                    </a:moveTo>
                    <a:lnTo>
                      <a:pt x="4412342" y="0"/>
                    </a:lnTo>
                    <a:lnTo>
                      <a:pt x="4412342" y="1636729"/>
                    </a:lnTo>
                    <a:lnTo>
                      <a:pt x="4272563" y="1672670"/>
                    </a:lnTo>
                    <a:cubicBezTo>
                      <a:pt x="3599745" y="1881938"/>
                      <a:pt x="3111228" y="2509519"/>
                      <a:pt x="3111228" y="3251199"/>
                    </a:cubicBezTo>
                    <a:cubicBezTo>
                      <a:pt x="3111228" y="3992879"/>
                      <a:pt x="3599745" y="4620460"/>
                      <a:pt x="4272563" y="4829728"/>
                    </a:cubicBezTo>
                    <a:lnTo>
                      <a:pt x="4412342" y="4865669"/>
                    </a:lnTo>
                    <a:lnTo>
                      <a:pt x="4412342" y="6858000"/>
                    </a:lnTo>
                    <a:lnTo>
                      <a:pt x="1670654" y="6858000"/>
                    </a:lnTo>
                    <a:lnTo>
                      <a:pt x="1550198" y="6753659"/>
                    </a:lnTo>
                    <a:cubicBezTo>
                      <a:pt x="597879" y="5888107"/>
                      <a:pt x="0" y="4639475"/>
                      <a:pt x="0" y="3251200"/>
                    </a:cubicBezTo>
                    <a:cubicBezTo>
                      <a:pt x="0" y="2026252"/>
                      <a:pt x="465477" y="910022"/>
                      <a:pt x="1229199" y="69741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7526C9CA-E97B-E0E2-2AF5-3104F83A79CB}"/>
                  </a:ext>
                </a:extLst>
              </p:cNvPr>
              <p:cNvSpPr/>
              <p:nvPr/>
            </p:nvSpPr>
            <p:spPr>
              <a:xfrm>
                <a:off x="7540339" y="3124369"/>
                <a:ext cx="359228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r>
                  <a:rPr kumimoji="1" lang="zh-CN" alt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目录</a:t>
                </a:r>
                <a:endParaRPr kumimoji="1" lang="en-US" altLang="zh-CN" sz="6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F47DC40-4DE6-52AD-1CC5-50D2E736ECF4}"/>
                </a:ext>
              </a:extLst>
            </p:cNvPr>
            <p:cNvGrpSpPr/>
            <p:nvPr/>
          </p:nvGrpSpPr>
          <p:grpSpPr>
            <a:xfrm>
              <a:off x="1727455" y="2333605"/>
              <a:ext cx="5663945" cy="716782"/>
              <a:chOff x="1727455" y="2419283"/>
              <a:chExt cx="5663945" cy="716782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68EA203-E2F3-1CF2-19E4-FAFCC00F6B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2421690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25000"/>
                </a:pPr>
                <a:r>
                  <a:rPr lang="zh-CN" alt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深度模型训练策略：残差连接</a:t>
                </a: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B103287F-AA9C-C284-950F-A94093C1EB53}"/>
                  </a:ext>
                </a:extLst>
              </p:cNvPr>
              <p:cNvSpPr/>
              <p:nvPr/>
            </p:nvSpPr>
            <p:spPr>
              <a:xfrm>
                <a:off x="1727455" y="2419283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tx2">
                        <a:alpha val="0"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altLang="zh-CN" sz="2800" b="1" dirty="0">
                    <a:solidFill>
                      <a:srgbClr val="4472C4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02</a:t>
                </a: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9B94432-68FB-6F91-8359-833135C8E158}"/>
              </a:ext>
            </a:extLst>
          </p:cNvPr>
          <p:cNvSpPr txBox="1">
            <a:spLocks/>
          </p:cNvSpPr>
          <p:nvPr/>
        </p:nvSpPr>
        <p:spPr>
          <a:xfrm>
            <a:off x="2573268" y="3318923"/>
            <a:ext cx="481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深度模型训练策略：归一化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F64F418-5BB0-D505-9C0D-BC5923D37FF9}"/>
              </a:ext>
            </a:extLst>
          </p:cNvPr>
          <p:cNvSpPr/>
          <p:nvPr/>
        </p:nvSpPr>
        <p:spPr>
          <a:xfrm>
            <a:off x="1727455" y="3324630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C369B9-9128-ECDF-AEE5-BDAC5CA5F53A}"/>
              </a:ext>
            </a:extLst>
          </p:cNvPr>
          <p:cNvSpPr txBox="1">
            <a:spLocks/>
          </p:cNvSpPr>
          <p:nvPr/>
        </p:nvSpPr>
        <p:spPr>
          <a:xfrm>
            <a:off x="2573269" y="4321933"/>
            <a:ext cx="558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深度模型训练策略：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Xavier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初始化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初始化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67EE3AA-6246-0D18-B0AF-A17F53B477F6}"/>
              </a:ext>
            </a:extLst>
          </p:cNvPr>
          <p:cNvSpPr/>
          <p:nvPr/>
        </p:nvSpPr>
        <p:spPr>
          <a:xfrm>
            <a:off x="1727456" y="4319526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3B8EF8-B66F-4733-A8F9-3243E482D1EE}"/>
              </a:ext>
            </a:extLst>
          </p:cNvPr>
          <p:cNvSpPr txBox="1">
            <a:spLocks/>
          </p:cNvSpPr>
          <p:nvPr/>
        </p:nvSpPr>
        <p:spPr>
          <a:xfrm>
            <a:off x="2573268" y="5333970"/>
            <a:ext cx="5715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深度神经网络的发展历程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FAB5C9A-5802-28B8-28F9-D51BF63F58B4}"/>
              </a:ext>
            </a:extLst>
          </p:cNvPr>
          <p:cNvSpPr/>
          <p:nvPr/>
        </p:nvSpPr>
        <p:spPr>
          <a:xfrm>
            <a:off x="1727456" y="5331563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45545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神经网络优化的挑战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D6E549-D082-4B90-81DF-A4FFFBD2B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04" y="2268479"/>
            <a:ext cx="8364246" cy="387021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7AB0EE1-B369-438A-B73B-CF57D2D4918B}"/>
              </a:ext>
            </a:extLst>
          </p:cNvPr>
          <p:cNvSpPr/>
          <p:nvPr/>
        </p:nvSpPr>
        <p:spPr>
          <a:xfrm>
            <a:off x="5667375" y="6363644"/>
            <a:ext cx="45377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rgbClr val="222222"/>
                </a:solidFill>
              </a:rPr>
              <a:t>Li H, Xu Z, Taylor G, et al. Visualizing the loss landscape of neural nets[C] //Advances in Neural Information Processing Systems. 2018: 6389-6399.</a:t>
            </a:r>
            <a:endParaRPr lang="zh-CN" altLang="en-US" sz="1050" dirty="0"/>
          </a:p>
        </p:txBody>
      </p:sp>
      <p:sp>
        <p:nvSpPr>
          <p:cNvPr id="12" name="矩形 11"/>
          <p:cNvSpPr/>
          <p:nvPr/>
        </p:nvSpPr>
        <p:spPr>
          <a:xfrm>
            <a:off x="2231571" y="1417340"/>
            <a:ext cx="772885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100" dirty="0"/>
              <a:t>优化地形（ </a:t>
            </a:r>
            <a:r>
              <a:rPr lang="en-US" altLang="zh-CN" sz="2100" dirty="0"/>
              <a:t>Optimization Landscape </a:t>
            </a:r>
            <a:r>
              <a:rPr lang="zh-CN" altLang="en-US" sz="2100" dirty="0"/>
              <a:t>）：在高维空间中损失函数的曲面形状</a:t>
            </a:r>
            <a:endParaRPr lang="en-US" altLang="zh-CN" sz="2100" dirty="0"/>
          </a:p>
        </p:txBody>
      </p:sp>
    </p:spTree>
    <p:extLst>
      <p:ext uri="{BB962C8B-B14F-4D97-AF65-F5344CB8AC3E}">
        <p14:creationId xmlns:p14="http://schemas.microsoft.com/office/powerpoint/2010/main" val="66586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修改网络结构获得更好的优化地形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好的优化地形通常比较平滑，更容易优化</a:t>
            </a:r>
          </a:p>
          <a:p>
            <a:endParaRPr lang="en-US" altLang="zh-CN" dirty="0"/>
          </a:p>
          <a:p>
            <a:r>
              <a:rPr lang="zh-CN" altLang="en-US" dirty="0"/>
              <a:t>使用 </a:t>
            </a:r>
            <a:r>
              <a:rPr lang="en-US" altLang="zh-CN" dirty="0" err="1"/>
              <a:t>ReLU</a:t>
            </a:r>
            <a:r>
              <a:rPr lang="en-US" altLang="zh-CN" dirty="0"/>
              <a:t> </a:t>
            </a:r>
            <a:r>
              <a:rPr lang="zh-CN" altLang="en-US" dirty="0"/>
              <a:t>激活函数、残差连接、逐层归一化等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1D8BD7-AA4B-4A57-98DD-A8DEAE94B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20" y="3163871"/>
            <a:ext cx="7526846" cy="33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数据归一化</a:t>
            </a:r>
          </a:p>
        </p:txBody>
      </p:sp>
      <p:sp>
        <p:nvSpPr>
          <p:cNvPr id="7" name="文字方塊 5"/>
          <p:cNvSpPr txBox="1"/>
          <p:nvPr/>
        </p:nvSpPr>
        <p:spPr>
          <a:xfrm>
            <a:off x="3464789" y="5780489"/>
            <a:ext cx="5536206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tx1"/>
                </a:solidFill>
              </a:rPr>
              <a:t>数据归一化</a:t>
            </a:r>
            <a:r>
              <a:rPr lang="zh-CN" altLang="en-US" sz="2100" dirty="0">
                <a:solidFill>
                  <a:schemeClr val="tx1"/>
                </a:solidFill>
              </a:rPr>
              <a:t>：使得不同的特征有相同的尺度</a:t>
            </a:r>
            <a:endParaRPr lang="zh-TW" altLang="en-US" sz="2100" dirty="0">
              <a:solidFill>
                <a:schemeClr val="tx1"/>
              </a:solidFill>
            </a:endParaRPr>
          </a:p>
        </p:txBody>
      </p:sp>
      <p:pic>
        <p:nvPicPr>
          <p:cNvPr id="8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521" y="2190510"/>
            <a:ext cx="3262313" cy="3250662"/>
          </a:xfrm>
          <a:prstGeom prst="rect">
            <a:avLst/>
          </a:prstGeom>
        </p:spPr>
      </p:pic>
      <p:pic>
        <p:nvPicPr>
          <p:cNvPr id="9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12" y="2190510"/>
            <a:ext cx="3344206" cy="3250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1"/>
              <p:cNvSpPr txBox="1"/>
              <p:nvPr/>
            </p:nvSpPr>
            <p:spPr>
              <a:xfrm>
                <a:off x="3977123" y="5275822"/>
                <a:ext cx="372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23" y="5275822"/>
                <a:ext cx="372923" cy="369332"/>
              </a:xfrm>
              <a:prstGeom prst="rect">
                <a:avLst/>
              </a:prstGeom>
              <a:blipFill>
                <a:blip r:embed="rId4"/>
                <a:stretch>
                  <a:fillRect l="-6452" r="-6452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2"/>
              <p:cNvSpPr txBox="1"/>
              <p:nvPr/>
            </p:nvSpPr>
            <p:spPr>
              <a:xfrm>
                <a:off x="8089092" y="5260601"/>
                <a:ext cx="372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092" y="5260601"/>
                <a:ext cx="372923" cy="369332"/>
              </a:xfrm>
              <a:prstGeom prst="rect">
                <a:avLst/>
              </a:prstGeom>
              <a:blipFill>
                <a:blip r:embed="rId5"/>
                <a:stretch>
                  <a:fillRect l="-6452" r="-3226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3"/>
              <p:cNvSpPr txBox="1"/>
              <p:nvPr/>
            </p:nvSpPr>
            <p:spPr>
              <a:xfrm>
                <a:off x="2253508" y="3562209"/>
                <a:ext cx="380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508" y="3562209"/>
                <a:ext cx="380039" cy="369332"/>
              </a:xfrm>
              <a:prstGeom prst="rect">
                <a:avLst/>
              </a:prstGeom>
              <a:blipFill>
                <a:blip r:embed="rId6"/>
                <a:stretch>
                  <a:fillRect l="-9677" r="-3226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4"/>
              <p:cNvSpPr txBox="1"/>
              <p:nvPr/>
            </p:nvSpPr>
            <p:spPr>
              <a:xfrm>
                <a:off x="6325900" y="3562209"/>
                <a:ext cx="380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00" y="3562209"/>
                <a:ext cx="380039" cy="369332"/>
              </a:xfrm>
              <a:prstGeom prst="rect">
                <a:avLst/>
              </a:prstGeom>
              <a:blipFill>
                <a:blip r:embed="rId7"/>
                <a:stretch>
                  <a:fillRect l="-10000" r="-6667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右 15"/>
          <p:cNvSpPr/>
          <p:nvPr/>
        </p:nvSpPr>
        <p:spPr>
          <a:xfrm>
            <a:off x="5779326" y="3523250"/>
            <a:ext cx="453567" cy="5851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0"/>
              <p:cNvSpPr txBox="1"/>
              <p:nvPr/>
            </p:nvSpPr>
            <p:spPr>
              <a:xfrm>
                <a:off x="4974631" y="1777852"/>
                <a:ext cx="2516522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zh-TW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1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100" dirty="0"/>
              </a:p>
            </p:txBody>
          </p:sp>
        </mc:Choice>
        <mc:Fallback xmlns="">
          <p:sp>
            <p:nvSpPr>
              <p:cNvPr id="16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31" y="1777852"/>
                <a:ext cx="2516522" cy="323165"/>
              </a:xfrm>
              <a:prstGeom prst="rect">
                <a:avLst/>
              </a:prstGeom>
              <a:blipFill>
                <a:blip r:embed="rId8"/>
                <a:stretch>
                  <a:fillRect l="-2010" t="-23077" r="-503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7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数据归一化</a:t>
            </a:r>
          </a:p>
        </p:txBody>
      </p:sp>
      <p:sp>
        <p:nvSpPr>
          <p:cNvPr id="8" name="矩形 7"/>
          <p:cNvSpPr/>
          <p:nvPr/>
        </p:nvSpPr>
        <p:spPr>
          <a:xfrm>
            <a:off x="3367856" y="1899348"/>
            <a:ext cx="538582" cy="4677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359283" y="3221370"/>
            <a:ext cx="538582" cy="4677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999346" y="3163552"/>
            <a:ext cx="538582" cy="46772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6"/>
          <p:cNvCxnSpPr>
            <a:endCxn id="22" idx="1"/>
          </p:cNvCxnSpPr>
          <p:nvPr/>
        </p:nvCxnSpPr>
        <p:spPr>
          <a:xfrm flipV="1">
            <a:off x="3879781" y="2130909"/>
            <a:ext cx="1142392" cy="13130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1"/>
          <p:cNvCxnSpPr/>
          <p:nvPr/>
        </p:nvCxnSpPr>
        <p:spPr>
          <a:xfrm flipV="1">
            <a:off x="5363688" y="2160635"/>
            <a:ext cx="482383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3"/>
          <p:cNvCxnSpPr>
            <a:stCxn id="8" idx="3"/>
            <a:endCxn id="22" idx="1"/>
          </p:cNvCxnSpPr>
          <p:nvPr/>
        </p:nvCxnSpPr>
        <p:spPr>
          <a:xfrm flipV="1">
            <a:off x="3906439" y="2130909"/>
            <a:ext cx="1115735" cy="2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022174" y="1870750"/>
            <a:ext cx="520319" cy="5203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100" dirty="0"/>
              <a:t>+</a:t>
            </a:r>
            <a:endParaRPr lang="zh-TW" altLang="en-US" sz="2100" dirty="0"/>
          </a:p>
        </p:txBody>
      </p:sp>
      <p:cxnSp>
        <p:nvCxnSpPr>
          <p:cNvPr id="21" name="直線單箭頭接點 22"/>
          <p:cNvCxnSpPr/>
          <p:nvPr/>
        </p:nvCxnSpPr>
        <p:spPr>
          <a:xfrm flipV="1">
            <a:off x="5273380" y="2398338"/>
            <a:ext cx="0" cy="7547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36"/>
          <p:cNvSpPr txBox="1"/>
          <p:nvPr/>
        </p:nvSpPr>
        <p:spPr>
          <a:xfrm>
            <a:off x="2484499" y="1916042"/>
            <a:ext cx="13354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1, 2 …</a:t>
            </a:r>
            <a:endParaRPr lang="zh-TW" altLang="en-US" sz="2100" dirty="0"/>
          </a:p>
        </p:txBody>
      </p:sp>
      <p:sp>
        <p:nvSpPr>
          <p:cNvPr id="25" name="文字方塊 37"/>
          <p:cNvSpPr txBox="1"/>
          <p:nvPr/>
        </p:nvSpPr>
        <p:spPr>
          <a:xfrm>
            <a:off x="1874309" y="3231547"/>
            <a:ext cx="1859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100, 200 …</a:t>
            </a:r>
            <a:endParaRPr lang="zh-TW" altLang="en-US" sz="2100" dirty="0"/>
          </a:p>
        </p:txBody>
      </p:sp>
      <p:cxnSp>
        <p:nvCxnSpPr>
          <p:cNvPr id="26" name="直線單箭頭接點 39"/>
          <p:cNvCxnSpPr/>
          <p:nvPr/>
        </p:nvCxnSpPr>
        <p:spPr>
          <a:xfrm>
            <a:off x="2410403" y="6183313"/>
            <a:ext cx="38373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40"/>
          <p:cNvCxnSpPr/>
          <p:nvPr/>
        </p:nvCxnSpPr>
        <p:spPr>
          <a:xfrm flipV="1">
            <a:off x="2993724" y="4072241"/>
            <a:ext cx="0" cy="2485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45"/>
          <p:cNvSpPr txBox="1"/>
          <p:nvPr/>
        </p:nvSpPr>
        <p:spPr>
          <a:xfrm>
            <a:off x="3367857" y="4043665"/>
            <a:ext cx="1947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dirty="0"/>
              <a:t>损失曲线</a:t>
            </a:r>
            <a:endParaRPr lang="zh-TW" altLang="en-US" sz="2100" dirty="0"/>
          </a:p>
        </p:txBody>
      </p:sp>
      <p:sp>
        <p:nvSpPr>
          <p:cNvPr id="31" name="橢圓 46"/>
          <p:cNvSpPr/>
          <p:nvPr/>
        </p:nvSpPr>
        <p:spPr>
          <a:xfrm>
            <a:off x="3224351" y="4910055"/>
            <a:ext cx="2207802" cy="70623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47"/>
          <p:cNvSpPr/>
          <p:nvPr/>
        </p:nvSpPr>
        <p:spPr>
          <a:xfrm>
            <a:off x="2675671" y="4774125"/>
            <a:ext cx="3298704" cy="9953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48"/>
          <p:cNvSpPr/>
          <p:nvPr/>
        </p:nvSpPr>
        <p:spPr>
          <a:xfrm>
            <a:off x="2305023" y="4649169"/>
            <a:ext cx="3942773" cy="122679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94"/>
          <p:cNvSpPr txBox="1"/>
          <p:nvPr/>
        </p:nvSpPr>
        <p:spPr>
          <a:xfrm>
            <a:off x="6680142" y="1916042"/>
            <a:ext cx="13354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1, 2 …</a:t>
            </a:r>
            <a:endParaRPr lang="zh-TW" altLang="en-US" sz="2100" dirty="0"/>
          </a:p>
        </p:txBody>
      </p:sp>
      <p:cxnSp>
        <p:nvCxnSpPr>
          <p:cNvPr id="52" name="直線單箭頭接點 96"/>
          <p:cNvCxnSpPr/>
          <p:nvPr/>
        </p:nvCxnSpPr>
        <p:spPr>
          <a:xfrm>
            <a:off x="6606046" y="6154737"/>
            <a:ext cx="38373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97"/>
          <p:cNvCxnSpPr/>
          <p:nvPr/>
        </p:nvCxnSpPr>
        <p:spPr>
          <a:xfrm flipV="1">
            <a:off x="7189367" y="4043665"/>
            <a:ext cx="0" cy="2485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100"/>
          <p:cNvSpPr txBox="1"/>
          <p:nvPr/>
        </p:nvSpPr>
        <p:spPr>
          <a:xfrm>
            <a:off x="7641170" y="4046849"/>
            <a:ext cx="1947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dirty="0"/>
              <a:t>损失曲线</a:t>
            </a:r>
            <a:endParaRPr lang="zh-TW" altLang="en-US" sz="2100" dirty="0"/>
          </a:p>
        </p:txBody>
      </p:sp>
      <p:sp>
        <p:nvSpPr>
          <p:cNvPr id="57" name="文字方塊 104"/>
          <p:cNvSpPr txBox="1"/>
          <p:nvPr/>
        </p:nvSpPr>
        <p:spPr>
          <a:xfrm>
            <a:off x="6717514" y="3231547"/>
            <a:ext cx="13354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/>
              <a:t>1, 2 …</a:t>
            </a:r>
            <a:endParaRPr lang="zh-TW" altLang="en-US" sz="2100" dirty="0"/>
          </a:p>
        </p:txBody>
      </p:sp>
      <p:sp>
        <p:nvSpPr>
          <p:cNvPr id="58" name="橢圓 105"/>
          <p:cNvSpPr/>
          <p:nvPr/>
        </p:nvSpPr>
        <p:spPr>
          <a:xfrm>
            <a:off x="1966913" y="4529884"/>
            <a:ext cx="4639132" cy="145175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107"/>
          <p:cNvSpPr/>
          <p:nvPr/>
        </p:nvSpPr>
        <p:spPr>
          <a:xfrm>
            <a:off x="8391745" y="5300937"/>
            <a:ext cx="558518" cy="55851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108"/>
          <p:cNvSpPr/>
          <p:nvPr/>
        </p:nvSpPr>
        <p:spPr>
          <a:xfrm>
            <a:off x="8131004" y="5040196"/>
            <a:ext cx="1080000" cy="108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109"/>
          <p:cNvSpPr/>
          <p:nvPr/>
        </p:nvSpPr>
        <p:spPr>
          <a:xfrm>
            <a:off x="7807004" y="4716196"/>
            <a:ext cx="1728000" cy="172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110"/>
          <p:cNvSpPr/>
          <p:nvPr/>
        </p:nvSpPr>
        <p:spPr>
          <a:xfrm>
            <a:off x="7591004" y="4500196"/>
            <a:ext cx="2160000" cy="216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單箭頭接點 112"/>
          <p:cNvCxnSpPr/>
          <p:nvPr/>
        </p:nvCxnSpPr>
        <p:spPr>
          <a:xfrm flipH="1" flipV="1">
            <a:off x="9214219" y="6145501"/>
            <a:ext cx="418053" cy="447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114"/>
          <p:cNvCxnSpPr/>
          <p:nvPr/>
        </p:nvCxnSpPr>
        <p:spPr>
          <a:xfrm flipH="1" flipV="1">
            <a:off x="8926678" y="5873755"/>
            <a:ext cx="262309" cy="258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116"/>
          <p:cNvCxnSpPr/>
          <p:nvPr/>
        </p:nvCxnSpPr>
        <p:spPr>
          <a:xfrm flipH="1" flipV="1">
            <a:off x="8722449" y="5680043"/>
            <a:ext cx="203430" cy="200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118"/>
          <p:cNvCxnSpPr/>
          <p:nvPr/>
        </p:nvCxnSpPr>
        <p:spPr>
          <a:xfrm flipV="1">
            <a:off x="7448336" y="5916704"/>
            <a:ext cx="498810" cy="260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119"/>
          <p:cNvCxnSpPr/>
          <p:nvPr/>
        </p:nvCxnSpPr>
        <p:spPr>
          <a:xfrm flipV="1">
            <a:off x="7940467" y="5792975"/>
            <a:ext cx="287068" cy="1393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120"/>
          <p:cNvCxnSpPr/>
          <p:nvPr/>
        </p:nvCxnSpPr>
        <p:spPr>
          <a:xfrm flipV="1">
            <a:off x="8233610" y="5652869"/>
            <a:ext cx="310106" cy="144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126"/>
          <p:cNvCxnSpPr/>
          <p:nvPr/>
        </p:nvCxnSpPr>
        <p:spPr>
          <a:xfrm flipH="1" flipV="1">
            <a:off x="5191126" y="5614064"/>
            <a:ext cx="169407" cy="427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130"/>
          <p:cNvCxnSpPr/>
          <p:nvPr/>
        </p:nvCxnSpPr>
        <p:spPr>
          <a:xfrm flipH="1" flipV="1">
            <a:off x="5022174" y="5299702"/>
            <a:ext cx="177181" cy="3320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132"/>
          <p:cNvCxnSpPr/>
          <p:nvPr/>
        </p:nvCxnSpPr>
        <p:spPr>
          <a:xfrm flipH="1" flipV="1">
            <a:off x="4860996" y="5230412"/>
            <a:ext cx="206489" cy="110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135"/>
          <p:cNvCxnSpPr/>
          <p:nvPr/>
        </p:nvCxnSpPr>
        <p:spPr>
          <a:xfrm flipH="1">
            <a:off x="4647415" y="5250700"/>
            <a:ext cx="200272" cy="22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138"/>
          <p:cNvCxnSpPr/>
          <p:nvPr/>
        </p:nvCxnSpPr>
        <p:spPr>
          <a:xfrm flipH="1">
            <a:off x="4455333" y="5269507"/>
            <a:ext cx="200272" cy="22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本框 73"/>
              <p:cNvSpPr txBox="1"/>
              <p:nvPr/>
            </p:nvSpPr>
            <p:spPr>
              <a:xfrm>
                <a:off x="3388723" y="1934112"/>
                <a:ext cx="52705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74" name="文本框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723" y="1934112"/>
                <a:ext cx="527050" cy="415498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/>
              <p:cNvSpPr txBox="1"/>
              <p:nvPr/>
            </p:nvSpPr>
            <p:spPr>
              <a:xfrm>
                <a:off x="3379626" y="3220583"/>
                <a:ext cx="52705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75" name="文本框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26" y="3220583"/>
                <a:ext cx="527050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/>
              <p:cNvSpPr txBox="1"/>
              <p:nvPr/>
            </p:nvSpPr>
            <p:spPr>
              <a:xfrm>
                <a:off x="4057614" y="1740636"/>
                <a:ext cx="60014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79" name="文本框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14" y="1740636"/>
                <a:ext cx="600145" cy="415498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/>
              <p:cNvSpPr txBox="1"/>
              <p:nvPr/>
            </p:nvSpPr>
            <p:spPr>
              <a:xfrm>
                <a:off x="4057614" y="2377082"/>
                <a:ext cx="60014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80" name="文本框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14" y="2377082"/>
                <a:ext cx="600145" cy="415498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/>
              <p:cNvSpPr txBox="1"/>
              <p:nvPr/>
            </p:nvSpPr>
            <p:spPr>
              <a:xfrm>
                <a:off x="4964240" y="3190970"/>
                <a:ext cx="60014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83" name="文本框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40" y="3190970"/>
                <a:ext cx="600145" cy="415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/>
              <p:cNvSpPr txBox="1"/>
              <p:nvPr/>
            </p:nvSpPr>
            <p:spPr>
              <a:xfrm>
                <a:off x="5696712" y="1894602"/>
                <a:ext cx="60014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85" name="文本框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712" y="1894602"/>
                <a:ext cx="600145" cy="415498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组合 94"/>
          <p:cNvGrpSpPr/>
          <p:nvPr/>
        </p:nvGrpSpPr>
        <p:grpSpPr>
          <a:xfrm>
            <a:off x="7554927" y="1740636"/>
            <a:ext cx="2877445" cy="1925566"/>
            <a:chOff x="6030926" y="1740636"/>
            <a:chExt cx="2877445" cy="1925566"/>
          </a:xfrm>
        </p:grpSpPr>
        <p:sp>
          <p:nvSpPr>
            <p:cNvPr id="35" name="矩形 34"/>
            <p:cNvSpPr/>
            <p:nvPr/>
          </p:nvSpPr>
          <p:spPr>
            <a:xfrm>
              <a:off x="6039499" y="1899348"/>
              <a:ext cx="538582" cy="46772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030926" y="3192794"/>
              <a:ext cx="538582" cy="46772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670989" y="3198476"/>
              <a:ext cx="538582" cy="46772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8" name="直線單箭頭接點 81"/>
            <p:cNvCxnSpPr>
              <a:endCxn id="49" idx="1"/>
            </p:cNvCxnSpPr>
            <p:nvPr/>
          </p:nvCxnSpPr>
          <p:spPr>
            <a:xfrm flipV="1">
              <a:off x="6551424" y="2130909"/>
              <a:ext cx="1142392" cy="12526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85"/>
            <p:cNvCxnSpPr/>
            <p:nvPr/>
          </p:nvCxnSpPr>
          <p:spPr>
            <a:xfrm flipV="1">
              <a:off x="8035330" y="2132058"/>
              <a:ext cx="482383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86"/>
            <p:cNvCxnSpPr>
              <a:stCxn id="35" idx="3"/>
              <a:endCxn id="49" idx="1"/>
            </p:cNvCxnSpPr>
            <p:nvPr/>
          </p:nvCxnSpPr>
          <p:spPr>
            <a:xfrm flipV="1">
              <a:off x="6578081" y="2130909"/>
              <a:ext cx="1115735" cy="23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7693816" y="1870749"/>
              <a:ext cx="520319" cy="5203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100" dirty="0"/>
                <a:t>+</a:t>
              </a:r>
              <a:endParaRPr lang="zh-TW" altLang="en-US" sz="2100" dirty="0"/>
            </a:p>
          </p:txBody>
        </p:sp>
        <p:cxnSp>
          <p:nvCxnSpPr>
            <p:cNvPr id="48" name="直線單箭頭接點 91"/>
            <p:cNvCxnSpPr/>
            <p:nvPr/>
          </p:nvCxnSpPr>
          <p:spPr>
            <a:xfrm flipV="1">
              <a:off x="7945023" y="2433262"/>
              <a:ext cx="0" cy="7547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/>
                <p:cNvSpPr txBox="1"/>
                <p:nvPr/>
              </p:nvSpPr>
              <p:spPr>
                <a:xfrm>
                  <a:off x="6048834" y="1934112"/>
                  <a:ext cx="52705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2100" dirty="0"/>
                </a:p>
              </p:txBody>
            </p:sp>
          </mc:Choice>
          <mc:Fallback xmlns="">
            <p:sp>
              <p:nvSpPr>
                <p:cNvPr id="76" name="文本框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8834" y="1934112"/>
                  <a:ext cx="527050" cy="415498"/>
                </a:xfrm>
                <a:prstGeom prst="rect">
                  <a:avLst/>
                </a:prstGeom>
                <a:blipFill>
                  <a:blip r:embed="rId8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/>
                <p:cNvSpPr txBox="1"/>
                <p:nvPr/>
              </p:nvSpPr>
              <p:spPr>
                <a:xfrm>
                  <a:off x="6039737" y="3220583"/>
                  <a:ext cx="52705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2100" dirty="0"/>
                </a:p>
              </p:txBody>
            </p:sp>
          </mc:Choice>
          <mc:Fallback xmlns="">
            <p:sp>
              <p:nvSpPr>
                <p:cNvPr id="77" name="文本框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737" y="3220583"/>
                  <a:ext cx="527050" cy="415498"/>
                </a:xfrm>
                <a:prstGeom prst="rect">
                  <a:avLst/>
                </a:prstGeom>
                <a:blipFill>
                  <a:blip r:embed="rId9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/>
                <p:cNvSpPr txBox="1"/>
                <p:nvPr/>
              </p:nvSpPr>
              <p:spPr>
                <a:xfrm>
                  <a:off x="6699507" y="1740636"/>
                  <a:ext cx="600145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2100" dirty="0"/>
                </a:p>
              </p:txBody>
            </p:sp>
          </mc:Choice>
          <mc:Fallback xmlns="">
            <p:sp>
              <p:nvSpPr>
                <p:cNvPr id="81" name="文本框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9507" y="1740636"/>
                  <a:ext cx="600145" cy="415498"/>
                </a:xfrm>
                <a:prstGeom prst="rect">
                  <a:avLst/>
                </a:prstGeom>
                <a:blipFill>
                  <a:blip r:embed="rId10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/>
                <p:cNvSpPr txBox="1"/>
                <p:nvPr/>
              </p:nvSpPr>
              <p:spPr>
                <a:xfrm>
                  <a:off x="6699507" y="2377082"/>
                  <a:ext cx="600145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2100" dirty="0"/>
                </a:p>
              </p:txBody>
            </p:sp>
          </mc:Choice>
          <mc:Fallback xmlns="">
            <p:sp>
              <p:nvSpPr>
                <p:cNvPr id="82" name="文本框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9507" y="2377082"/>
                  <a:ext cx="600145" cy="415498"/>
                </a:xfrm>
                <a:prstGeom prst="rect">
                  <a:avLst/>
                </a:prstGeom>
                <a:blipFill>
                  <a:blip r:embed="rId11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/>
                <p:cNvSpPr txBox="1"/>
                <p:nvPr/>
              </p:nvSpPr>
              <p:spPr>
                <a:xfrm>
                  <a:off x="7641049" y="3224590"/>
                  <a:ext cx="600145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sz="2100" dirty="0"/>
                </a:p>
              </p:txBody>
            </p:sp>
          </mc:Choice>
          <mc:Fallback xmlns="">
            <p:sp>
              <p:nvSpPr>
                <p:cNvPr id="84" name="文本框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049" y="3224590"/>
                  <a:ext cx="600145" cy="4154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/>
                <p:cNvSpPr txBox="1"/>
                <p:nvPr/>
              </p:nvSpPr>
              <p:spPr>
                <a:xfrm>
                  <a:off x="8308226" y="1886256"/>
                  <a:ext cx="600145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sz="2100" dirty="0"/>
                </a:p>
              </p:txBody>
            </p:sp>
          </mc:Choice>
          <mc:Fallback xmlns="">
            <p:sp>
              <p:nvSpPr>
                <p:cNvPr id="86" name="文本框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226" y="1886256"/>
                  <a:ext cx="600145" cy="415498"/>
                </a:xfrm>
                <a:prstGeom prst="rect">
                  <a:avLst/>
                </a:prstGeom>
                <a:blipFill>
                  <a:blip r:embed="rId13"/>
                  <a:stretch>
                    <a:fillRect b="-72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10"/>
              <p:cNvSpPr txBox="1"/>
              <p:nvPr/>
            </p:nvSpPr>
            <p:spPr>
              <a:xfrm>
                <a:off x="5873987" y="753202"/>
                <a:ext cx="2516522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zh-TW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1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100" dirty="0"/>
              </a:p>
            </p:txBody>
          </p:sp>
        </mc:Choice>
        <mc:Fallback xmlns="">
          <p:sp>
            <p:nvSpPr>
              <p:cNvPr id="87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987" y="753202"/>
                <a:ext cx="2516522" cy="323165"/>
              </a:xfrm>
              <a:prstGeom prst="rect">
                <a:avLst/>
              </a:prstGeom>
              <a:blipFill>
                <a:blip r:embed="rId14"/>
                <a:stretch>
                  <a:fillRect l="-2010" t="-19231" r="-503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/>
              <p:cNvSpPr txBox="1"/>
              <p:nvPr/>
            </p:nvSpPr>
            <p:spPr>
              <a:xfrm>
                <a:off x="5817510" y="6157125"/>
                <a:ext cx="60014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88" name="文本框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510" y="6157125"/>
                <a:ext cx="600145" cy="4154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/>
              <p:cNvSpPr txBox="1"/>
              <p:nvPr/>
            </p:nvSpPr>
            <p:spPr>
              <a:xfrm>
                <a:off x="2456426" y="3989319"/>
                <a:ext cx="60014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89" name="文本框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426" y="3989319"/>
                <a:ext cx="600145" cy="4154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/>
              <p:cNvSpPr txBox="1"/>
              <p:nvPr/>
            </p:nvSpPr>
            <p:spPr>
              <a:xfrm>
                <a:off x="9873749" y="6157125"/>
                <a:ext cx="60014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90" name="文本框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749" y="6157125"/>
                <a:ext cx="600145" cy="4154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文本框 90"/>
              <p:cNvSpPr txBox="1"/>
              <p:nvPr/>
            </p:nvSpPr>
            <p:spPr>
              <a:xfrm>
                <a:off x="6646015" y="3989319"/>
                <a:ext cx="60014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91" name="文本框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015" y="3989319"/>
                <a:ext cx="600145" cy="4154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/>
            </p:nvSpPr>
            <p:spPr>
              <a:xfrm>
                <a:off x="5261682" y="1198930"/>
                <a:ext cx="27686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682" y="1198930"/>
                <a:ext cx="2768664" cy="415498"/>
              </a:xfrm>
              <a:prstGeom prst="rect">
                <a:avLst/>
              </a:prstGeom>
              <a:blipFill>
                <a:blip r:embed="rId18"/>
                <a:stretch>
                  <a:fillRect t="-5882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8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 animBg="1"/>
      <p:bldP spid="32" grpId="0" animBg="1"/>
      <p:bldP spid="33" grpId="0" animBg="1"/>
      <p:bldP spid="51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88" grpId="0"/>
      <p:bldP spid="89" grpId="0"/>
      <p:bldP spid="90" grpId="0"/>
      <p:bldP spid="91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数据归一化</a:t>
            </a:r>
            <a:r>
              <a:rPr lang="en-US" altLang="zh-CN" dirty="0"/>
              <a:t>—</a:t>
            </a:r>
            <a:r>
              <a:rPr lang="zh-CN" altLang="en-US" dirty="0"/>
              <a:t>标准化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871471" y="2218912"/>
            <a:ext cx="327802" cy="1876838"/>
            <a:chOff x="1347471" y="2218912"/>
            <a:chExt cx="327802" cy="1876838"/>
          </a:xfrm>
        </p:grpSpPr>
        <p:sp>
          <p:nvSpPr>
            <p:cNvPr id="8" name="矩形 7"/>
            <p:cNvSpPr/>
            <p:nvPr/>
          </p:nvSpPr>
          <p:spPr>
            <a:xfrm>
              <a:off x="1347471" y="2218912"/>
              <a:ext cx="265303" cy="187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366524" y="2283683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366524" y="2619435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366524" y="295518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366524" y="377464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98274" y="3366277"/>
              <a:ext cx="276999" cy="400050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en-US" altLang="zh-CN" dirty="0"/>
                <a:t>… </a:t>
              </a:r>
              <a:endParaRPr lang="zh-CN" altLang="en-US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547906" y="2218912"/>
            <a:ext cx="327802" cy="1876838"/>
            <a:chOff x="1347471" y="2218912"/>
            <a:chExt cx="327802" cy="1876838"/>
          </a:xfrm>
        </p:grpSpPr>
        <p:sp>
          <p:nvSpPr>
            <p:cNvPr id="37" name="矩形 36"/>
            <p:cNvSpPr/>
            <p:nvPr/>
          </p:nvSpPr>
          <p:spPr>
            <a:xfrm>
              <a:off x="1347471" y="2218912"/>
              <a:ext cx="265303" cy="187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66524" y="2283683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366524" y="2619435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366524" y="295518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366524" y="377464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98274" y="3366277"/>
              <a:ext cx="276999" cy="400050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en-US" altLang="zh-CN" dirty="0"/>
                <a:t>… </a:t>
              </a:r>
              <a:endParaRPr lang="zh-CN" altLang="en-US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24340" y="2218912"/>
            <a:ext cx="327802" cy="1876838"/>
            <a:chOff x="1347471" y="2218912"/>
            <a:chExt cx="327802" cy="1876838"/>
          </a:xfrm>
        </p:grpSpPr>
        <p:sp>
          <p:nvSpPr>
            <p:cNvPr id="44" name="矩形 43"/>
            <p:cNvSpPr/>
            <p:nvPr/>
          </p:nvSpPr>
          <p:spPr>
            <a:xfrm>
              <a:off x="1347471" y="2218912"/>
              <a:ext cx="265303" cy="187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366524" y="2283683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366524" y="2619435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366524" y="295518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366524" y="377464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398274" y="3366277"/>
              <a:ext cx="276999" cy="400050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en-US" altLang="zh-CN" dirty="0"/>
                <a:t>… </a:t>
              </a:r>
              <a:endParaRPr lang="zh-CN" altLang="en-US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068890" y="2218912"/>
            <a:ext cx="327802" cy="1876838"/>
            <a:chOff x="1347471" y="2218912"/>
            <a:chExt cx="327802" cy="1876838"/>
          </a:xfrm>
        </p:grpSpPr>
        <p:sp>
          <p:nvSpPr>
            <p:cNvPr id="51" name="矩形 50"/>
            <p:cNvSpPr/>
            <p:nvPr/>
          </p:nvSpPr>
          <p:spPr>
            <a:xfrm>
              <a:off x="1347471" y="2218912"/>
              <a:ext cx="265303" cy="187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366524" y="2283683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366524" y="2619435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66524" y="295518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366524" y="377464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398274" y="3366277"/>
              <a:ext cx="276999" cy="400050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en-US" altLang="zh-CN" dirty="0"/>
                <a:t>… </a:t>
              </a:r>
              <a:endParaRPr lang="zh-CN" altLang="en-US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913440" y="2218912"/>
            <a:ext cx="327802" cy="1876838"/>
            <a:chOff x="1347471" y="2218912"/>
            <a:chExt cx="327802" cy="1876838"/>
          </a:xfrm>
        </p:grpSpPr>
        <p:sp>
          <p:nvSpPr>
            <p:cNvPr id="58" name="矩形 57"/>
            <p:cNvSpPr/>
            <p:nvPr/>
          </p:nvSpPr>
          <p:spPr>
            <a:xfrm>
              <a:off x="1347471" y="2218912"/>
              <a:ext cx="265303" cy="187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366524" y="2283683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366524" y="2619435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1366524" y="295518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366524" y="377464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398274" y="3366277"/>
              <a:ext cx="276999" cy="400050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en-US" altLang="zh-CN" dirty="0"/>
                <a:t>… </a:t>
              </a:r>
              <a:endParaRPr lang="zh-CN" altLang="en-US" dirty="0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4564632" y="3216489"/>
            <a:ext cx="47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 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5440932" y="3216489"/>
            <a:ext cx="47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2811781" y="1863088"/>
                <a:ext cx="38749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781" y="1863088"/>
                <a:ext cx="387493" cy="415498"/>
              </a:xfrm>
              <a:prstGeom prst="rect">
                <a:avLst/>
              </a:prstGeom>
              <a:blipFill>
                <a:blip r:embed="rId2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/>
              <p:cNvSpPr txBox="1"/>
              <p:nvPr/>
            </p:nvSpPr>
            <p:spPr>
              <a:xfrm>
                <a:off x="3508410" y="1863088"/>
                <a:ext cx="38749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10" y="1863088"/>
                <a:ext cx="387493" cy="415498"/>
              </a:xfrm>
              <a:prstGeom prst="rect">
                <a:avLst/>
              </a:prstGeom>
              <a:blipFill>
                <a:blip r:embed="rId3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/>
              <p:cNvSpPr txBox="1"/>
              <p:nvPr/>
            </p:nvSpPr>
            <p:spPr>
              <a:xfrm>
                <a:off x="4192379" y="1863088"/>
                <a:ext cx="38749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79" y="1863088"/>
                <a:ext cx="387493" cy="415498"/>
              </a:xfrm>
              <a:prstGeom prst="rect">
                <a:avLst/>
              </a:prstGeom>
              <a:blipFill>
                <a:blip r:embed="rId4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/>
              <p:cNvSpPr txBox="1"/>
              <p:nvPr/>
            </p:nvSpPr>
            <p:spPr>
              <a:xfrm>
                <a:off x="5014012" y="1863088"/>
                <a:ext cx="387493" cy="425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69" name="文本框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12" y="1863088"/>
                <a:ext cx="387493" cy="425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/>
              <p:cNvSpPr txBox="1"/>
              <p:nvPr/>
            </p:nvSpPr>
            <p:spPr>
              <a:xfrm>
                <a:off x="5864417" y="1863088"/>
                <a:ext cx="38749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17" y="1863088"/>
                <a:ext cx="387493" cy="415498"/>
              </a:xfrm>
              <a:prstGeom prst="rect">
                <a:avLst/>
              </a:prstGeom>
              <a:blipFill>
                <a:blip r:embed="rId6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2704258" y="2903526"/>
            <a:ext cx="3695769" cy="328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2094256" y="2493210"/>
            <a:ext cx="461665" cy="1477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第     个维度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2122749" y="2718860"/>
                <a:ext cx="382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749" y="2718860"/>
                <a:ext cx="3827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接箭头连接符 73"/>
          <p:cNvCxnSpPr>
            <a:endCxn id="31" idx="1"/>
          </p:cNvCxnSpPr>
          <p:nvPr/>
        </p:nvCxnSpPr>
        <p:spPr>
          <a:xfrm>
            <a:off x="2505481" y="3063187"/>
            <a:ext cx="19877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/>
              <p:cNvSpPr txBox="1"/>
              <p:nvPr/>
            </p:nvSpPr>
            <p:spPr>
              <a:xfrm>
                <a:off x="6848474" y="2499684"/>
                <a:ext cx="3671242" cy="11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计算均值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计算方差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文本框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474" y="2499684"/>
                <a:ext cx="3671242" cy="1173335"/>
              </a:xfrm>
              <a:prstGeom prst="rect">
                <a:avLst/>
              </a:prstGeom>
              <a:blipFill>
                <a:blip r:embed="rId8"/>
                <a:stretch>
                  <a:fillRect l="-1379" t="-30851" b="-47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/>
              <p:cNvSpPr txBox="1"/>
              <p:nvPr/>
            </p:nvSpPr>
            <p:spPr>
              <a:xfrm>
                <a:off x="2800155" y="2194229"/>
                <a:ext cx="290754" cy="340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6" name="文本框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55" y="2194229"/>
                <a:ext cx="290754" cy="340927"/>
              </a:xfrm>
              <a:prstGeom prst="rect">
                <a:avLst/>
              </a:prstGeom>
              <a:blipFill>
                <a:blip r:embed="rId9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/>
              <p:cNvSpPr txBox="1"/>
              <p:nvPr/>
            </p:nvSpPr>
            <p:spPr>
              <a:xfrm>
                <a:off x="5028319" y="2194228"/>
                <a:ext cx="290754" cy="35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7" name="文本框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19" y="2194228"/>
                <a:ext cx="290754" cy="351378"/>
              </a:xfrm>
              <a:prstGeom prst="rect">
                <a:avLst/>
              </a:prstGeom>
              <a:blipFill>
                <a:blip r:embed="rId10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/>
              <p:cNvSpPr txBox="1"/>
              <p:nvPr/>
            </p:nvSpPr>
            <p:spPr>
              <a:xfrm>
                <a:off x="5028319" y="2868055"/>
                <a:ext cx="290754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8" name="文本框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19" y="2868055"/>
                <a:ext cx="290754" cy="358303"/>
              </a:xfrm>
              <a:prstGeom prst="rect">
                <a:avLst/>
              </a:prstGeom>
              <a:blipFill>
                <a:blip r:embed="rId11"/>
                <a:stretch>
                  <a:fillRect r="-16667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/>
              <p:cNvSpPr txBox="1"/>
              <p:nvPr/>
            </p:nvSpPr>
            <p:spPr>
              <a:xfrm>
                <a:off x="3262318" y="5038726"/>
                <a:ext cx="2439982" cy="81605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79" name="文本框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18" y="5038726"/>
                <a:ext cx="2439982" cy="8160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矩形 79"/>
          <p:cNvSpPr/>
          <p:nvPr/>
        </p:nvSpPr>
        <p:spPr>
          <a:xfrm>
            <a:off x="5049046" y="2930401"/>
            <a:ext cx="292291" cy="2670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曲线连接符 81"/>
          <p:cNvCxnSpPr>
            <a:stCxn id="78" idx="1"/>
            <a:endCxn id="79" idx="0"/>
          </p:cNvCxnSpPr>
          <p:nvPr/>
        </p:nvCxnSpPr>
        <p:spPr>
          <a:xfrm rot="10800000" flipV="1">
            <a:off x="4482309" y="3047206"/>
            <a:ext cx="546010" cy="1991519"/>
          </a:xfrm>
          <a:prstGeom prst="curved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6096000" y="5054681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/>
              <a:t>归一化后数据的所有维度均为</a:t>
            </a:r>
            <a:r>
              <a:rPr lang="en-US" altLang="zh-CN" sz="2100" dirty="0"/>
              <a:t>0</a:t>
            </a:r>
            <a:r>
              <a:rPr lang="zh-CN" altLang="en-US" sz="2100" dirty="0"/>
              <a:t>均值  </a:t>
            </a:r>
            <a:r>
              <a:rPr lang="en-US" altLang="zh-CN" sz="2100" dirty="0"/>
              <a:t>1</a:t>
            </a:r>
            <a:r>
              <a:rPr lang="zh-CN" altLang="en-US" sz="2100" dirty="0"/>
              <a:t>方差</a:t>
            </a:r>
          </a:p>
        </p:txBody>
      </p:sp>
    </p:spTree>
    <p:extLst>
      <p:ext uri="{BB962C8B-B14F-4D97-AF65-F5344CB8AC3E}">
        <p14:creationId xmlns:p14="http://schemas.microsoft.com/office/powerpoint/2010/main" val="23966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31" grpId="0" animBg="1"/>
      <p:bldP spid="71" grpId="0"/>
      <p:bldP spid="72" grpId="0"/>
      <p:bldP spid="76" grpId="0"/>
      <p:bldP spid="77" grpId="0"/>
      <p:bldP spid="78" grpId="0"/>
      <p:bldP spid="79" grpId="0" animBg="1"/>
      <p:bldP spid="80" grpId="0" animBg="1"/>
      <p:bldP spid="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数据归一化</a:t>
            </a:r>
            <a:r>
              <a:rPr lang="en-US" altLang="zh-CN" dirty="0"/>
              <a:t>—</a:t>
            </a:r>
            <a:r>
              <a:rPr lang="zh-CN" altLang="en-US" dirty="0"/>
              <a:t>最大最小值归一化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871471" y="2218912"/>
            <a:ext cx="327802" cy="1876838"/>
            <a:chOff x="1347471" y="2218912"/>
            <a:chExt cx="327802" cy="1876838"/>
          </a:xfrm>
        </p:grpSpPr>
        <p:sp>
          <p:nvSpPr>
            <p:cNvPr id="8" name="矩形 7"/>
            <p:cNvSpPr/>
            <p:nvPr/>
          </p:nvSpPr>
          <p:spPr>
            <a:xfrm>
              <a:off x="1347471" y="2218912"/>
              <a:ext cx="265303" cy="187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366524" y="2283683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366524" y="2619435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366524" y="295518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366524" y="377464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98274" y="3366277"/>
              <a:ext cx="276999" cy="400050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en-US" altLang="zh-CN" dirty="0"/>
                <a:t>… </a:t>
              </a:r>
              <a:endParaRPr lang="zh-CN" altLang="en-US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547906" y="2218912"/>
            <a:ext cx="327802" cy="1876838"/>
            <a:chOff x="1347471" y="2218912"/>
            <a:chExt cx="327802" cy="1876838"/>
          </a:xfrm>
        </p:grpSpPr>
        <p:sp>
          <p:nvSpPr>
            <p:cNvPr id="37" name="矩形 36"/>
            <p:cNvSpPr/>
            <p:nvPr/>
          </p:nvSpPr>
          <p:spPr>
            <a:xfrm>
              <a:off x="1347471" y="2218912"/>
              <a:ext cx="265303" cy="187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366524" y="2283683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366524" y="2619435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366524" y="295518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366524" y="377464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98274" y="3366277"/>
              <a:ext cx="276999" cy="400050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en-US" altLang="zh-CN" dirty="0"/>
                <a:t>… </a:t>
              </a:r>
              <a:endParaRPr lang="zh-CN" altLang="en-US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24340" y="2218912"/>
            <a:ext cx="327802" cy="1876838"/>
            <a:chOff x="1347471" y="2218912"/>
            <a:chExt cx="327802" cy="1876838"/>
          </a:xfrm>
        </p:grpSpPr>
        <p:sp>
          <p:nvSpPr>
            <p:cNvPr id="44" name="矩形 43"/>
            <p:cNvSpPr/>
            <p:nvPr/>
          </p:nvSpPr>
          <p:spPr>
            <a:xfrm>
              <a:off x="1347471" y="2218912"/>
              <a:ext cx="265303" cy="187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366524" y="2283683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366524" y="2619435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366524" y="295518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366524" y="377464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398274" y="3366277"/>
              <a:ext cx="276999" cy="400050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en-US" altLang="zh-CN" dirty="0"/>
                <a:t>… </a:t>
              </a:r>
              <a:endParaRPr lang="zh-CN" altLang="en-US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068890" y="2218912"/>
            <a:ext cx="327802" cy="1876838"/>
            <a:chOff x="1347471" y="2218912"/>
            <a:chExt cx="327802" cy="1876838"/>
          </a:xfrm>
        </p:grpSpPr>
        <p:sp>
          <p:nvSpPr>
            <p:cNvPr id="51" name="矩形 50"/>
            <p:cNvSpPr/>
            <p:nvPr/>
          </p:nvSpPr>
          <p:spPr>
            <a:xfrm>
              <a:off x="1347471" y="2218912"/>
              <a:ext cx="265303" cy="187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366524" y="2283683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366524" y="2619435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66524" y="295518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366524" y="377464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398274" y="3366277"/>
              <a:ext cx="276999" cy="400050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en-US" altLang="zh-CN" dirty="0"/>
                <a:t>… </a:t>
              </a:r>
              <a:endParaRPr lang="zh-CN" altLang="en-US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913440" y="2218912"/>
            <a:ext cx="327802" cy="1876838"/>
            <a:chOff x="1347471" y="2218912"/>
            <a:chExt cx="327802" cy="1876838"/>
          </a:xfrm>
        </p:grpSpPr>
        <p:sp>
          <p:nvSpPr>
            <p:cNvPr id="58" name="矩形 57"/>
            <p:cNvSpPr/>
            <p:nvPr/>
          </p:nvSpPr>
          <p:spPr>
            <a:xfrm>
              <a:off x="1347471" y="2218912"/>
              <a:ext cx="265303" cy="187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366524" y="2283683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366524" y="2619435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1366524" y="295518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366524" y="3774647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398274" y="3366277"/>
              <a:ext cx="276999" cy="400050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lang="en-US" altLang="zh-CN" dirty="0"/>
                <a:t>… </a:t>
              </a:r>
              <a:endParaRPr lang="zh-CN" altLang="en-US" dirty="0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4564632" y="3216489"/>
            <a:ext cx="47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 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5440932" y="3216489"/>
            <a:ext cx="47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2811781" y="1863088"/>
                <a:ext cx="38749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781" y="1863088"/>
                <a:ext cx="387493" cy="415498"/>
              </a:xfrm>
              <a:prstGeom prst="rect">
                <a:avLst/>
              </a:prstGeom>
              <a:blipFill>
                <a:blip r:embed="rId2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/>
              <p:cNvSpPr txBox="1"/>
              <p:nvPr/>
            </p:nvSpPr>
            <p:spPr>
              <a:xfrm>
                <a:off x="3508410" y="1863088"/>
                <a:ext cx="38749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10" y="1863088"/>
                <a:ext cx="387493" cy="415498"/>
              </a:xfrm>
              <a:prstGeom prst="rect">
                <a:avLst/>
              </a:prstGeom>
              <a:blipFill>
                <a:blip r:embed="rId3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/>
              <p:cNvSpPr txBox="1"/>
              <p:nvPr/>
            </p:nvSpPr>
            <p:spPr>
              <a:xfrm>
                <a:off x="4192379" y="1863088"/>
                <a:ext cx="38749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379" y="1863088"/>
                <a:ext cx="387493" cy="415498"/>
              </a:xfrm>
              <a:prstGeom prst="rect">
                <a:avLst/>
              </a:prstGeom>
              <a:blipFill>
                <a:blip r:embed="rId4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/>
              <p:cNvSpPr txBox="1"/>
              <p:nvPr/>
            </p:nvSpPr>
            <p:spPr>
              <a:xfrm>
                <a:off x="5014012" y="1863088"/>
                <a:ext cx="387493" cy="425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69" name="文本框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12" y="1863088"/>
                <a:ext cx="387493" cy="425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/>
              <p:cNvSpPr txBox="1"/>
              <p:nvPr/>
            </p:nvSpPr>
            <p:spPr>
              <a:xfrm>
                <a:off x="5864417" y="1863088"/>
                <a:ext cx="38749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17" y="1863088"/>
                <a:ext cx="387493" cy="415498"/>
              </a:xfrm>
              <a:prstGeom prst="rect">
                <a:avLst/>
              </a:prstGeom>
              <a:blipFill>
                <a:blip r:embed="rId6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2704258" y="2903526"/>
            <a:ext cx="3695769" cy="328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2094256" y="2493210"/>
            <a:ext cx="461665" cy="1477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/>
              <a:t>第     个维度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2122749" y="2718860"/>
                <a:ext cx="382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749" y="2718860"/>
                <a:ext cx="3827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接箭头连接符 73"/>
          <p:cNvCxnSpPr>
            <a:endCxn id="31" idx="1"/>
          </p:cNvCxnSpPr>
          <p:nvPr/>
        </p:nvCxnSpPr>
        <p:spPr>
          <a:xfrm>
            <a:off x="2505481" y="3063187"/>
            <a:ext cx="19877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6848474" y="2499683"/>
            <a:ext cx="3671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计算最大值 </a:t>
            </a:r>
            <a:r>
              <a:rPr lang="en-US" altLang="zh-CN" dirty="0" err="1"/>
              <a:t>max</a:t>
            </a:r>
            <a:r>
              <a:rPr lang="en-US" altLang="zh-CN" baseline="-25000" dirty="0" err="1"/>
              <a:t>d</a:t>
            </a:r>
            <a:endParaRPr lang="en-US" altLang="zh-CN" baseline="-25000" dirty="0"/>
          </a:p>
          <a:p>
            <a:endParaRPr lang="en-US" altLang="zh-CN" dirty="0"/>
          </a:p>
          <a:p>
            <a:r>
              <a:rPr lang="zh-CN" altLang="en-US" dirty="0"/>
              <a:t>计算最小值</a:t>
            </a:r>
            <a:r>
              <a:rPr lang="en-US" altLang="zh-CN" dirty="0"/>
              <a:t> min</a:t>
            </a:r>
            <a:r>
              <a:rPr lang="en-US" altLang="zh-CN" baseline="-25000" dirty="0"/>
              <a:t>d</a:t>
            </a:r>
            <a:endParaRPr lang="zh-CN" alt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/>
              <p:cNvSpPr txBox="1"/>
              <p:nvPr/>
            </p:nvSpPr>
            <p:spPr>
              <a:xfrm>
                <a:off x="2800155" y="2194229"/>
                <a:ext cx="290754" cy="340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6" name="文本框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55" y="2194229"/>
                <a:ext cx="290754" cy="340927"/>
              </a:xfrm>
              <a:prstGeom prst="rect">
                <a:avLst/>
              </a:prstGeom>
              <a:blipFill>
                <a:blip r:embed="rId8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/>
              <p:cNvSpPr txBox="1"/>
              <p:nvPr/>
            </p:nvSpPr>
            <p:spPr>
              <a:xfrm>
                <a:off x="5028319" y="2194228"/>
                <a:ext cx="290754" cy="35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7" name="文本框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19" y="2194228"/>
                <a:ext cx="290754" cy="351378"/>
              </a:xfrm>
              <a:prstGeom prst="rect">
                <a:avLst/>
              </a:prstGeom>
              <a:blipFill>
                <a:blip r:embed="rId9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/>
              <p:cNvSpPr txBox="1"/>
              <p:nvPr/>
            </p:nvSpPr>
            <p:spPr>
              <a:xfrm>
                <a:off x="5028319" y="2868055"/>
                <a:ext cx="290754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8" name="文本框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19" y="2868055"/>
                <a:ext cx="290754" cy="358303"/>
              </a:xfrm>
              <a:prstGeom prst="rect">
                <a:avLst/>
              </a:prstGeom>
              <a:blipFill>
                <a:blip r:embed="rId10"/>
                <a:stretch>
                  <a:fillRect r="-16667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/>
              <p:cNvSpPr txBox="1"/>
              <p:nvPr/>
            </p:nvSpPr>
            <p:spPr>
              <a:xfrm>
                <a:off x="3262318" y="5038725"/>
                <a:ext cx="2439982" cy="76232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2400" dirty="0"/>
                            <m:t>min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d</m:t>
                          </m:r>
                          <m:r>
                            <m:rPr>
                              <m:nor/>
                            </m:rPr>
                            <a:rPr lang="zh-CN" altLang="en-US" sz="2400" baseline="-25000" dirty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dirty="0"/>
                            <m:t>max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d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2400" dirty="0"/>
                            <m:t>min</m:t>
                          </m:r>
                          <m:r>
                            <m:rPr>
                              <m:nor/>
                            </m:rPr>
                            <a:rPr lang="en-US" altLang="zh-CN" sz="2400" baseline="-25000" dirty="0"/>
                            <m:t>d</m:t>
                          </m:r>
                          <m:r>
                            <m:rPr>
                              <m:nor/>
                            </m:rPr>
                            <a:rPr lang="zh-CN" altLang="en-US" sz="2400" baseline="-25000" dirty="0"/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79" name="文本框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18" y="5038725"/>
                <a:ext cx="2439982" cy="762325"/>
              </a:xfrm>
              <a:prstGeom prst="rect">
                <a:avLst/>
              </a:prstGeom>
              <a:blipFill>
                <a:blip r:embed="rId11"/>
                <a:stretch>
                  <a:fillRect b="-15873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矩形 79"/>
          <p:cNvSpPr/>
          <p:nvPr/>
        </p:nvSpPr>
        <p:spPr>
          <a:xfrm>
            <a:off x="5049046" y="2930401"/>
            <a:ext cx="292291" cy="2670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曲线连接符 81"/>
          <p:cNvCxnSpPr>
            <a:stCxn id="78" idx="1"/>
            <a:endCxn id="79" idx="0"/>
          </p:cNvCxnSpPr>
          <p:nvPr/>
        </p:nvCxnSpPr>
        <p:spPr>
          <a:xfrm rot="10800000" flipV="1">
            <a:off x="4482309" y="3047206"/>
            <a:ext cx="546010" cy="1991518"/>
          </a:xfrm>
          <a:prstGeom prst="curvedConnector2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6096000" y="5054681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/>
              <a:t>归一化后数据的所有维度均在</a:t>
            </a:r>
            <a:r>
              <a:rPr lang="en-US" altLang="zh-CN" sz="2100" dirty="0"/>
              <a:t>[0,1]</a:t>
            </a:r>
            <a:endParaRPr lang="zh-CN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7903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" grpId="0"/>
      <p:bldP spid="72" grpId="0"/>
      <p:bldP spid="79" grpId="0" animBg="1"/>
      <p:bldP spid="80" grpId="0" animBg="1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C8BE56DB-E5DB-0C99-C9B2-79EE0CDB125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任意多边形: 形状 37">
              <a:extLst>
                <a:ext uri="{FF2B5EF4-FFF2-40B4-BE49-F238E27FC236}">
                  <a16:creationId xmlns:a16="http://schemas.microsoft.com/office/drawing/2014/main" id="{2BA2D89D-4467-36F3-1116-E244E2D1B806}"/>
                </a:ext>
              </a:extLst>
            </p:cNvPr>
            <p:cNvSpPr/>
            <p:nvPr/>
          </p:nvSpPr>
          <p:spPr>
            <a:xfrm>
              <a:off x="0" y="0"/>
              <a:ext cx="1819275" cy="1819275"/>
            </a:xfrm>
            <a:custGeom>
              <a:avLst/>
              <a:gdLst>
                <a:gd name="connsiteX0" fmla="*/ 0 w 3638550"/>
                <a:gd name="connsiteY0" fmla="*/ 1819275 h 3638550"/>
                <a:gd name="connsiteX1" fmla="*/ 1819275 w 3638550"/>
                <a:gd name="connsiteY1" fmla="*/ 0 h 3638550"/>
                <a:gd name="connsiteX2" fmla="*/ 3638550 w 3638550"/>
                <a:gd name="connsiteY2" fmla="*/ 1819275 h 3638550"/>
                <a:gd name="connsiteX3" fmla="*/ 1819275 w 3638550"/>
                <a:gd name="connsiteY3" fmla="*/ 3638550 h 3638550"/>
                <a:gd name="connsiteX4" fmla="*/ 0 w 3638550"/>
                <a:gd name="connsiteY4" fmla="*/ 1819275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4" fmla="*/ 1910715 w 3638550"/>
                <a:gd name="connsiteY4" fmla="*/ 91440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0" fmla="*/ 3638550 w 3638550"/>
                <a:gd name="connsiteY0" fmla="*/ 0 h 1819275"/>
                <a:gd name="connsiteX1" fmla="*/ 1819275 w 3638550"/>
                <a:gd name="connsiteY1" fmla="*/ 1819275 h 1819275"/>
                <a:gd name="connsiteX2" fmla="*/ 0 w 3638550"/>
                <a:gd name="connsiteY2" fmla="*/ 0 h 1819275"/>
                <a:gd name="connsiteX0" fmla="*/ 1819275 w 1819275"/>
                <a:gd name="connsiteY0" fmla="*/ 0 h 1819275"/>
                <a:gd name="connsiteX1" fmla="*/ 0 w 1819275"/>
                <a:gd name="connsiteY1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9275" h="1819275">
                  <a:moveTo>
                    <a:pt x="1819275" y="0"/>
                  </a:moveTo>
                  <a:cubicBezTo>
                    <a:pt x="1819275" y="1004758"/>
                    <a:pt x="1004758" y="1819275"/>
                    <a:pt x="0" y="1819275"/>
                  </a:cubicBezTo>
                </a:path>
              </a:pathLst>
            </a:custGeom>
            <a:noFill/>
            <a:ln w="3810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82915199-4843-7AEE-9C63-F80315052499}"/>
                </a:ext>
              </a:extLst>
            </p:cNvPr>
            <p:cNvGrpSpPr/>
            <p:nvPr/>
          </p:nvGrpSpPr>
          <p:grpSpPr>
            <a:xfrm>
              <a:off x="1727455" y="1321568"/>
              <a:ext cx="5663945" cy="716782"/>
              <a:chOff x="1727455" y="1321568"/>
              <a:chExt cx="5663945" cy="716782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4404B38-8BBE-253B-D1AC-962EAFC0BA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1323975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25000"/>
                </a:pPr>
                <a:r>
                  <a: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模型加深的训练困境：梯度消失</a:t>
                </a: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71A2383D-9BC0-077E-341A-E6F61A50B70B}"/>
                  </a:ext>
                </a:extLst>
              </p:cNvPr>
              <p:cNvSpPr/>
              <p:nvPr/>
            </p:nvSpPr>
            <p:spPr>
              <a:xfrm>
                <a:off x="1727455" y="1321568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01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BE879237-0819-6F0D-8891-0F2B7BDD7197}"/>
                </a:ext>
              </a:extLst>
            </p:cNvPr>
            <p:cNvGrpSpPr/>
            <p:nvPr/>
          </p:nvGrpSpPr>
          <p:grpSpPr>
            <a:xfrm>
              <a:off x="7540339" y="0"/>
              <a:ext cx="4651661" cy="6858000"/>
              <a:chOff x="7540339" y="0"/>
              <a:chExt cx="4651661" cy="6858000"/>
            </a:xfrm>
          </p:grpSpPr>
          <p:sp>
            <p:nvSpPr>
              <p:cNvPr id="49" name="任意多边形: 形状 59">
                <a:extLst>
                  <a:ext uri="{FF2B5EF4-FFF2-40B4-BE49-F238E27FC236}">
                    <a16:creationId xmlns:a16="http://schemas.microsoft.com/office/drawing/2014/main" id="{5FD4F93D-007D-2774-E88D-3CD7BE678C54}"/>
                  </a:ext>
                </a:extLst>
              </p:cNvPr>
              <p:cNvSpPr/>
              <p:nvPr/>
            </p:nvSpPr>
            <p:spPr>
              <a:xfrm>
                <a:off x="7779658" y="0"/>
                <a:ext cx="4412342" cy="6858000"/>
              </a:xfrm>
              <a:custGeom>
                <a:avLst/>
                <a:gdLst>
                  <a:gd name="connsiteX0" fmla="*/ 1295690 w 4412342"/>
                  <a:gd name="connsiteY0" fmla="*/ 0 h 6858000"/>
                  <a:gd name="connsiteX1" fmla="*/ 4412342 w 4412342"/>
                  <a:gd name="connsiteY1" fmla="*/ 0 h 6858000"/>
                  <a:gd name="connsiteX2" fmla="*/ 4412342 w 4412342"/>
                  <a:gd name="connsiteY2" fmla="*/ 1636729 h 6858000"/>
                  <a:gd name="connsiteX3" fmla="*/ 4272563 w 4412342"/>
                  <a:gd name="connsiteY3" fmla="*/ 1672670 h 6858000"/>
                  <a:gd name="connsiteX4" fmla="*/ 3111228 w 4412342"/>
                  <a:gd name="connsiteY4" fmla="*/ 3251199 h 6858000"/>
                  <a:gd name="connsiteX5" fmla="*/ 4272563 w 4412342"/>
                  <a:gd name="connsiteY5" fmla="*/ 4829728 h 6858000"/>
                  <a:gd name="connsiteX6" fmla="*/ 4412342 w 4412342"/>
                  <a:gd name="connsiteY6" fmla="*/ 4865669 h 6858000"/>
                  <a:gd name="connsiteX7" fmla="*/ 4412342 w 4412342"/>
                  <a:gd name="connsiteY7" fmla="*/ 6858000 h 6858000"/>
                  <a:gd name="connsiteX8" fmla="*/ 1670654 w 4412342"/>
                  <a:gd name="connsiteY8" fmla="*/ 6858000 h 6858000"/>
                  <a:gd name="connsiteX9" fmla="*/ 1550198 w 4412342"/>
                  <a:gd name="connsiteY9" fmla="*/ 6753659 h 6858000"/>
                  <a:gd name="connsiteX10" fmla="*/ 0 w 4412342"/>
                  <a:gd name="connsiteY10" fmla="*/ 3251200 h 6858000"/>
                  <a:gd name="connsiteX11" fmla="*/ 1229199 w 4412342"/>
                  <a:gd name="connsiteY11" fmla="*/ 6974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2342" h="6858000">
                    <a:moveTo>
                      <a:pt x="1295690" y="0"/>
                    </a:moveTo>
                    <a:lnTo>
                      <a:pt x="4412342" y="0"/>
                    </a:lnTo>
                    <a:lnTo>
                      <a:pt x="4412342" y="1636729"/>
                    </a:lnTo>
                    <a:lnTo>
                      <a:pt x="4272563" y="1672670"/>
                    </a:lnTo>
                    <a:cubicBezTo>
                      <a:pt x="3599745" y="1881938"/>
                      <a:pt x="3111228" y="2509519"/>
                      <a:pt x="3111228" y="3251199"/>
                    </a:cubicBezTo>
                    <a:cubicBezTo>
                      <a:pt x="3111228" y="3992879"/>
                      <a:pt x="3599745" y="4620460"/>
                      <a:pt x="4272563" y="4829728"/>
                    </a:cubicBezTo>
                    <a:lnTo>
                      <a:pt x="4412342" y="4865669"/>
                    </a:lnTo>
                    <a:lnTo>
                      <a:pt x="4412342" y="6858000"/>
                    </a:lnTo>
                    <a:lnTo>
                      <a:pt x="1670654" y="6858000"/>
                    </a:lnTo>
                    <a:lnTo>
                      <a:pt x="1550198" y="6753659"/>
                    </a:lnTo>
                    <a:cubicBezTo>
                      <a:pt x="597879" y="5888107"/>
                      <a:pt x="0" y="4639475"/>
                      <a:pt x="0" y="3251200"/>
                    </a:cubicBezTo>
                    <a:cubicBezTo>
                      <a:pt x="0" y="2026252"/>
                      <a:pt x="465477" y="910022"/>
                      <a:pt x="1229199" y="69741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EFD783BE-324F-71A8-C5B9-CD23E6B65F68}"/>
                  </a:ext>
                </a:extLst>
              </p:cNvPr>
              <p:cNvSpPr/>
              <p:nvPr/>
            </p:nvSpPr>
            <p:spPr>
              <a:xfrm>
                <a:off x="7540339" y="3124369"/>
                <a:ext cx="359228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r>
                  <a:rPr kumimoji="1" lang="zh-CN" alt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目录</a:t>
                </a:r>
                <a:endParaRPr kumimoji="1" lang="en-US" altLang="zh-CN" sz="6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62399A14-B3CE-5D36-848B-F3FD19D87545}"/>
                </a:ext>
              </a:extLst>
            </p:cNvPr>
            <p:cNvGrpSpPr/>
            <p:nvPr/>
          </p:nvGrpSpPr>
          <p:grpSpPr>
            <a:xfrm>
              <a:off x="1727455" y="2333605"/>
              <a:ext cx="5663945" cy="716782"/>
              <a:chOff x="1727455" y="2419283"/>
              <a:chExt cx="5663945" cy="716782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6640764-1A77-4066-6B0B-0294FAAC21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2421690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25000"/>
                </a:pPr>
                <a:r>
                  <a: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深度模型训练策略：残差连接</a:t>
                </a: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69C7A599-123A-F77D-6764-23DD114B0FD3}"/>
                  </a:ext>
                </a:extLst>
              </p:cNvPr>
              <p:cNvSpPr/>
              <p:nvPr/>
            </p:nvSpPr>
            <p:spPr>
              <a:xfrm>
                <a:off x="1727455" y="2419283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tx2">
                        <a:alpha val="0"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altLang="zh-CN" sz="2800" b="1" dirty="0">
                    <a:solidFill>
                      <a:srgbClr val="4472C4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02</a:t>
                </a: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16FEBC13-AF28-9108-2A25-6CC38482E2EF}"/>
              </a:ext>
            </a:extLst>
          </p:cNvPr>
          <p:cNvSpPr txBox="1">
            <a:spLocks/>
          </p:cNvSpPr>
          <p:nvPr/>
        </p:nvSpPr>
        <p:spPr>
          <a:xfrm>
            <a:off x="2573268" y="3318923"/>
            <a:ext cx="481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深度模型训练策略：归一化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5AEF37D-83B4-3AD0-1C4D-B204A9B7EA2C}"/>
              </a:ext>
            </a:extLst>
          </p:cNvPr>
          <p:cNvSpPr/>
          <p:nvPr/>
        </p:nvSpPr>
        <p:spPr>
          <a:xfrm>
            <a:off x="1727455" y="3324630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227B77-02AA-D2B4-63F0-CE59D3E50E79}"/>
              </a:ext>
            </a:extLst>
          </p:cNvPr>
          <p:cNvSpPr txBox="1">
            <a:spLocks/>
          </p:cNvSpPr>
          <p:nvPr/>
        </p:nvSpPr>
        <p:spPr>
          <a:xfrm>
            <a:off x="2573269" y="4321933"/>
            <a:ext cx="558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深度模型训练策略：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Xavier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初始化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He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初始化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4F410F2-159A-73DA-7ACA-513F43116E68}"/>
              </a:ext>
            </a:extLst>
          </p:cNvPr>
          <p:cNvSpPr/>
          <p:nvPr/>
        </p:nvSpPr>
        <p:spPr>
          <a:xfrm>
            <a:off x="1727456" y="4319526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875732-77FF-B0C1-E98B-A1A86FCDA244}"/>
              </a:ext>
            </a:extLst>
          </p:cNvPr>
          <p:cNvSpPr txBox="1">
            <a:spLocks/>
          </p:cNvSpPr>
          <p:nvPr/>
        </p:nvSpPr>
        <p:spPr>
          <a:xfrm>
            <a:off x="2573268" y="5333970"/>
            <a:ext cx="5715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深度神经网络的发展历程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0889C75-8E9F-30DD-64C3-B9F7FD241AE8}"/>
              </a:ext>
            </a:extLst>
          </p:cNvPr>
          <p:cNvSpPr/>
          <p:nvPr/>
        </p:nvSpPr>
        <p:spPr>
          <a:xfrm>
            <a:off x="1727456" y="5331563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35779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逐层归一化</a:t>
            </a:r>
            <a:r>
              <a:rPr lang="en-US" altLang="zh-CN" dirty="0"/>
              <a:t>—Batch Normalization (BN)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FEE768F-8F9A-0F68-49D8-069D34CF7953}"/>
              </a:ext>
            </a:extLst>
          </p:cNvPr>
          <p:cNvGrpSpPr/>
          <p:nvPr/>
        </p:nvGrpSpPr>
        <p:grpSpPr>
          <a:xfrm>
            <a:off x="1907420" y="3525580"/>
            <a:ext cx="2602318" cy="2245326"/>
            <a:chOff x="603562" y="2974565"/>
            <a:chExt cx="2602318" cy="2245326"/>
          </a:xfrm>
        </p:grpSpPr>
        <p:sp>
          <p:nvSpPr>
            <p:cNvPr id="33" name="文本框 32"/>
            <p:cNvSpPr txBox="1"/>
            <p:nvPr/>
          </p:nvSpPr>
          <p:spPr>
            <a:xfrm>
              <a:off x="1370981" y="2974565"/>
              <a:ext cx="1564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batch size</a:t>
              </a:r>
              <a:r>
                <a:rPr lang="zh-CN" altLang="en-US" dirty="0"/>
                <a:t>：</a:t>
              </a:r>
              <a:r>
                <a:rPr lang="en-US" altLang="zh-CN" dirty="0"/>
                <a:t>K</a:t>
              </a:r>
              <a:endParaRPr lang="zh-CN" altLang="en-US" dirty="0"/>
            </a:p>
          </p:txBody>
        </p:sp>
        <p:sp>
          <p:nvSpPr>
            <p:cNvPr id="34" name="左大括号 33"/>
            <p:cNvSpPr/>
            <p:nvPr/>
          </p:nvSpPr>
          <p:spPr>
            <a:xfrm rot="5400000">
              <a:off x="2053354" y="2813876"/>
              <a:ext cx="249818" cy="1533525"/>
            </a:xfrm>
            <a:prstGeom prst="leftBrace">
              <a:avLst>
                <a:gd name="adj1" fmla="val 60441"/>
                <a:gd name="adj2" fmla="val 50000"/>
              </a:avLst>
            </a:prstGeom>
            <a:ln w="19050">
              <a:solidFill>
                <a:srgbClr val="231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281203" y="3742578"/>
              <a:ext cx="265303" cy="1477313"/>
              <a:chOff x="1222241" y="2851799"/>
              <a:chExt cx="265303" cy="1477313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222241" y="2851799"/>
                <a:ext cx="265303" cy="14773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241294" y="2916571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241294" y="3199996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41294" y="3483421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241294" y="3766846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241294" y="4050272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59124" y="3742578"/>
              <a:ext cx="265303" cy="1477313"/>
              <a:chOff x="1222241" y="2851799"/>
              <a:chExt cx="265303" cy="1477313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222241" y="2851799"/>
                <a:ext cx="265303" cy="14773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241294" y="2916571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241294" y="3199996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241294" y="3483421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241294" y="3766846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241294" y="4050272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2037045" y="3742578"/>
              <a:ext cx="265303" cy="1477313"/>
              <a:chOff x="1222241" y="2851799"/>
              <a:chExt cx="265303" cy="1477313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222241" y="2851799"/>
                <a:ext cx="265303" cy="14773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241294" y="2916571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241294" y="3199996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241294" y="3483421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241294" y="3766846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241294" y="4050272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2414966" y="3742578"/>
              <a:ext cx="265303" cy="1477313"/>
              <a:chOff x="1222241" y="2851799"/>
              <a:chExt cx="265303" cy="1477313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222241" y="2851799"/>
                <a:ext cx="265303" cy="14773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241294" y="2916571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241294" y="3199996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241294" y="3483421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241294" y="3766846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241294" y="4050272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2792886" y="3742578"/>
              <a:ext cx="265303" cy="1477313"/>
              <a:chOff x="1222241" y="2851799"/>
              <a:chExt cx="265303" cy="1477313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1222241" y="2851799"/>
                <a:ext cx="265303" cy="147731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1241294" y="2916571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1241294" y="3199996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241294" y="3483421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1241294" y="3766846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1241294" y="4050272"/>
                <a:ext cx="216000" cy="21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603562" y="3884574"/>
              <a:ext cx="461665" cy="10954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altLang="zh-CN" dirty="0"/>
                <a:t>dimension</a:t>
              </a:r>
              <a:endParaRPr lang="zh-CN" altLang="en-US" dirty="0"/>
            </a:p>
          </p:txBody>
        </p:sp>
        <p:sp>
          <p:nvSpPr>
            <p:cNvPr id="70" name="左大括号 69"/>
            <p:cNvSpPr/>
            <p:nvPr/>
          </p:nvSpPr>
          <p:spPr>
            <a:xfrm>
              <a:off x="1023170" y="3783680"/>
              <a:ext cx="249818" cy="1373371"/>
            </a:xfrm>
            <a:prstGeom prst="leftBrace">
              <a:avLst>
                <a:gd name="adj1" fmla="val 60441"/>
                <a:gd name="adj2" fmla="val 50000"/>
              </a:avLst>
            </a:prstGeom>
            <a:ln w="19050">
              <a:solidFill>
                <a:srgbClr val="231C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1225880" y="4765625"/>
              <a:ext cx="1980000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/>
            <p:nvPr/>
          </p:nvCxnSpPr>
          <p:spPr>
            <a:xfrm>
              <a:off x="1225880" y="4482200"/>
              <a:ext cx="1980000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>
              <a:off x="1225880" y="4198775"/>
              <a:ext cx="1980000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/>
            <p:nvPr/>
          </p:nvCxnSpPr>
          <p:spPr>
            <a:xfrm>
              <a:off x="1225880" y="3915350"/>
              <a:ext cx="1980000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/>
            <p:nvPr/>
          </p:nvCxnSpPr>
          <p:spPr>
            <a:xfrm>
              <a:off x="1225880" y="5049051"/>
              <a:ext cx="1980000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3953878" y="2970103"/>
                <a:ext cx="3929409" cy="41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878" y="2970103"/>
                <a:ext cx="3929409" cy="410177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2903361" y="2408063"/>
                <a:ext cx="6640337" cy="42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100" dirty="0"/>
                  <a:t>神经网络中第</a:t>
                </a:r>
                <a:r>
                  <a:rPr lang="en-US" altLang="zh-CN" sz="2100" dirty="0"/>
                  <a:t>l</a:t>
                </a:r>
                <a:r>
                  <a:rPr lang="zh-CN" altLang="en-US" sz="2100" dirty="0"/>
                  <a:t>层的净输入为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1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zh-CN" altLang="en-US" sz="2100" dirty="0"/>
                  <a:t>，神经元的输出为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1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CN" sz="21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CN" sz="2100" dirty="0"/>
                  <a:t>,</a:t>
                </a:r>
                <a:endParaRPr lang="zh-CN" altLang="en-US" sz="2100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361" y="2408063"/>
                <a:ext cx="6640337" cy="421269"/>
              </a:xfrm>
              <a:prstGeom prst="rect">
                <a:avLst/>
              </a:prstGeom>
              <a:blipFill>
                <a:blip r:embed="rId3"/>
                <a:stretch>
                  <a:fillRect l="-954" t="-5882" b="-26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51301948-4791-5D63-22FA-E0FA4D0029C4}"/>
              </a:ext>
            </a:extLst>
          </p:cNvPr>
          <p:cNvGrpSpPr/>
          <p:nvPr/>
        </p:nvGrpSpPr>
        <p:grpSpPr>
          <a:xfrm>
            <a:off x="5065435" y="3913877"/>
            <a:ext cx="4730392" cy="1671826"/>
            <a:chOff x="3611058" y="3707114"/>
            <a:chExt cx="4730392" cy="1671826"/>
          </a:xfrm>
        </p:grpSpPr>
        <p:sp>
          <p:nvSpPr>
            <p:cNvPr id="75" name="Rectangle 16"/>
            <p:cNvSpPr/>
            <p:nvPr/>
          </p:nvSpPr>
          <p:spPr>
            <a:xfrm>
              <a:off x="3611058" y="3707114"/>
              <a:ext cx="4730392" cy="95051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zh-CN" sz="2100" kern="100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1. </a:t>
              </a:r>
              <a:r>
                <a:rPr lang="zh-CN" altLang="en-US" sz="2100" b="1" kern="100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独立计算该层每个维度的均值和方差</a:t>
              </a:r>
              <a:endParaRPr lang="en-US" altLang="zh-CN" sz="2100" b="1" kern="10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100" kern="100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 </a:t>
              </a:r>
              <a:endParaRPr lang="en-US" sz="2100" kern="10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3988978" y="4253625"/>
                  <a:ext cx="2008820" cy="5805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altLang="zh-CN" sz="2100" kern="100" dirty="0">
                      <a:solidFill>
                        <a:schemeClr val="accent2"/>
                      </a:solidFill>
                      <a:ea typeface="微软雅黑" panose="020B0503020204020204" pitchFamily="34" charset="-122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100" b="1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100" b="1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100" b="1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ℬ</m:t>
                          </m:r>
                        </m:sub>
                      </m:sSub>
                      <m:r>
                        <a:rPr lang="en-US" altLang="zh-CN" sz="2100" i="1" kern="1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100" b="1" i="1" kern="1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100" b="1" i="1" kern="1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100" i="1" kern="1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altLang="zh-CN" sz="2100" kern="1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8978" y="4253625"/>
                  <a:ext cx="2008820" cy="580544"/>
                </a:xfrm>
                <a:prstGeom prst="rect">
                  <a:avLst/>
                </a:prstGeom>
                <a:blipFill>
                  <a:blip r:embed="rId4"/>
                  <a:stretch>
                    <a:fillRect t="-69565" b="-1239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矩形 77"/>
                <p:cNvSpPr/>
                <p:nvPr/>
              </p:nvSpPr>
              <p:spPr>
                <a:xfrm>
                  <a:off x="4005263" y="4798396"/>
                  <a:ext cx="4336187" cy="5805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altLang="zh-CN" sz="2100" kern="100" dirty="0">
                      <a:solidFill>
                        <a:schemeClr val="accent2"/>
                      </a:solidFill>
                      <a:ea typeface="微软雅黑" panose="020B0503020204020204" pitchFamily="34" charset="-122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ℬ</m:t>
                          </m:r>
                        </m:sub>
                        <m:sup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bSup>
                      <m:r>
                        <a:rPr lang="en-US" altLang="zh-CN" sz="2100" i="1" kern="1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100" b="1" i="1" kern="1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100" b="1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100" b="1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100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100" b="1" i="1" kern="1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100" b="1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100" b="1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100" b="1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ℬ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100" i="1" kern="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⊙</m:t>
                          </m:r>
                          <m:d>
                            <m:dPr>
                              <m:ctrlPr>
                                <a:rPr lang="en-US" altLang="zh-CN" sz="2100" b="1" i="1" kern="1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100" b="1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100" b="1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sz="2100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100" b="1" i="1" kern="1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100" b="1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100" b="1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100" b="1" i="1" kern="1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ℬ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a14:m>
                  <a:endParaRPr lang="en-US" altLang="zh-CN" sz="2100" kern="100" dirty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78" name="矩形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263" y="4798396"/>
                  <a:ext cx="4336187" cy="580544"/>
                </a:xfrm>
                <a:prstGeom prst="rect">
                  <a:avLst/>
                </a:prstGeom>
                <a:blipFill>
                  <a:blip r:embed="rId5"/>
                  <a:stretch>
                    <a:fillRect t="-69565" b="-1239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3ABE928-B6E8-7D5C-8935-BD4BDAFB0466}"/>
              </a:ext>
            </a:extLst>
          </p:cNvPr>
          <p:cNvGrpSpPr/>
          <p:nvPr/>
        </p:nvGrpSpPr>
        <p:grpSpPr>
          <a:xfrm>
            <a:off x="5065435" y="5726475"/>
            <a:ext cx="3274706" cy="702693"/>
            <a:chOff x="3611058" y="5552067"/>
            <a:chExt cx="3274706" cy="702693"/>
          </a:xfrm>
        </p:grpSpPr>
        <p:sp>
          <p:nvSpPr>
            <p:cNvPr id="76" name="Rectangle 22"/>
            <p:cNvSpPr/>
            <p:nvPr/>
          </p:nvSpPr>
          <p:spPr>
            <a:xfrm>
              <a:off x="3611058" y="5555989"/>
              <a:ext cx="2048694" cy="4528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zh-CN" sz="2100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sz="2100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. </a:t>
              </a:r>
              <a:r>
                <a:rPr lang="zh-CN" altLang="en-US" sz="2100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归一化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5033654" y="5552067"/>
                  <a:ext cx="1852110" cy="7026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sz="2100" b="1" i="1" kern="1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100" b="1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100" b="1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altLang="zh-CN" sz="2100" b="1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𝒌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sz="2100" b="1" i="1" kern="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=</m:t>
                        </m:r>
                        <m:f>
                          <m:fPr>
                            <m:ctrlPr>
                              <a:rPr lang="en-US" altLang="zh-CN" sz="2100" b="1" i="1" kern="1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100" b="1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100" b="1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altLang="zh-CN" sz="2100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sz="2100" b="1" i="1" kern="1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100" b="1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100" b="1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CN" sz="2100" b="1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ℬ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100" b="1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100" b="1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altLang="zh-CN" sz="2100" b="1" i="1" kern="1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ℬ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21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3654" y="5552067"/>
                  <a:ext cx="1852110" cy="702693"/>
                </a:xfrm>
                <a:prstGeom prst="rect">
                  <a:avLst/>
                </a:prstGeom>
                <a:blipFill>
                  <a:blip r:embed="rId6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9E94B23-9D13-6BC8-A615-70CB4C25226D}"/>
              </a:ext>
            </a:extLst>
          </p:cNvPr>
          <p:cNvSpPr txBox="1"/>
          <p:nvPr/>
        </p:nvSpPr>
        <p:spPr>
          <a:xfrm>
            <a:off x="1684862" y="1032326"/>
            <a:ext cx="863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kumimoji="1" lang="zh-CN" altLang="en-US" b="1"/>
              <a:t>内部协变量偏移</a:t>
            </a:r>
            <a:r>
              <a:rPr kumimoji="1" lang="zh-CN" altLang="en-US"/>
              <a:t>：每一层的参数在更新过程中，会改变下一层输入的分布，神经网络层数越多，表现得越明显。</a:t>
            </a:r>
            <a:endParaRPr kumimoji="1" lang="en-US" altLang="zh-CN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逐层归一化：使每一层的神经元的分布在训练过程中保持一致。</a:t>
            </a:r>
          </a:p>
        </p:txBody>
      </p:sp>
    </p:spTree>
    <p:extLst>
      <p:ext uri="{BB962C8B-B14F-4D97-AF65-F5344CB8AC3E}">
        <p14:creationId xmlns:p14="http://schemas.microsoft.com/office/powerpoint/2010/main" val="399934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逐层归一化</a:t>
            </a:r>
            <a:r>
              <a:rPr lang="en-US" altLang="zh-CN" dirty="0"/>
              <a:t>—Batch Normalization (BN)</a:t>
            </a:r>
            <a:endParaRPr lang="zh-CN" alt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970" y="1218214"/>
            <a:ext cx="2406773" cy="5233662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5430680" y="2575299"/>
            <a:ext cx="4460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</a:rPr>
              <a:t>BN</a:t>
            </a:r>
            <a:r>
              <a:rPr lang="zh-CN" altLang="en-US" sz="2100" dirty="0">
                <a:solidFill>
                  <a:srgbClr val="FF0000"/>
                </a:solidFill>
              </a:rPr>
              <a:t>层一般在非线性激活函数和仿射变换之后</a:t>
            </a:r>
          </a:p>
        </p:txBody>
      </p:sp>
      <p:cxnSp>
        <p:nvCxnSpPr>
          <p:cNvPr id="9" name="Straight Arrow Connector 9"/>
          <p:cNvCxnSpPr/>
          <p:nvPr/>
        </p:nvCxnSpPr>
        <p:spPr>
          <a:xfrm flipH="1">
            <a:off x="4561593" y="2754015"/>
            <a:ext cx="854327" cy="88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3"/>
          <p:cNvCxnSpPr/>
          <p:nvPr/>
        </p:nvCxnSpPr>
        <p:spPr>
          <a:xfrm flipH="1">
            <a:off x="4467230" y="3061425"/>
            <a:ext cx="111252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7"/>
          <p:cNvSpPr/>
          <p:nvPr/>
        </p:nvSpPr>
        <p:spPr>
          <a:xfrm>
            <a:off x="5415920" y="4249930"/>
            <a:ext cx="4807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800" indent="-172800">
              <a:buFont typeface="Arial" panose="020B0604020202020204" pitchFamily="34" charset="0"/>
              <a:buChar char="•"/>
            </a:pPr>
            <a:r>
              <a:rPr lang="zh-CN" altLang="en-US" sz="2100" dirty="0">
                <a:latin typeface="FZSSK--GBK1-0"/>
              </a:rPr>
              <a:t>每层的输入通常是前一层的非线性激活函数</a:t>
            </a:r>
            <a:r>
              <a:rPr lang="zh-CN" altLang="en-US" sz="2100" dirty="0"/>
              <a:t>的输出</a:t>
            </a:r>
            <a:endParaRPr lang="en-US" altLang="zh-CN" sz="2100" dirty="0"/>
          </a:p>
          <a:p>
            <a:pPr marL="172800" indent="-172800">
              <a:buFont typeface="Arial" panose="020B0604020202020204" pitchFamily="34" charset="0"/>
              <a:buChar char="•"/>
            </a:pPr>
            <a:r>
              <a:rPr lang="zh-CN" altLang="en-US" sz="2100" dirty="0"/>
              <a:t>由于非线性激活函数，每层输入通常是非高斯的，不适合进行标准化</a:t>
            </a:r>
          </a:p>
        </p:txBody>
      </p:sp>
    </p:spTree>
    <p:extLst>
      <p:ext uri="{BB962C8B-B14F-4D97-AF65-F5344CB8AC3E}">
        <p14:creationId xmlns:p14="http://schemas.microsoft.com/office/powerpoint/2010/main" val="1842921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72ADF-6B6E-9D5F-1244-59FE73385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16E6A-7880-99FD-5A76-8B65AE9A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逐层归一化</a:t>
            </a:r>
            <a:r>
              <a:rPr lang="en-US" altLang="zh-CN" dirty="0"/>
              <a:t>—Batch Normalization (BN)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9DAA354-8C7D-0C2A-F886-0F482FDCA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标准化单元的均值和标准差会降低该单元的表达能力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为了使得归一化不对网络的表示能力造成负面影响，引入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zh-CN" altLang="en-US" dirty="0"/>
                  <a:t>两个可学习参数使得各单元的净输出有任意均值和方差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网络可能学习出这两个参数，即重新为该单元的输出添加新的均值和方差。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9DAA354-8C7D-0C2A-F886-0F482FDCA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4" t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EE82A56-A85E-5A1E-272E-5C37CA32D782}"/>
                  </a:ext>
                </a:extLst>
              </p:cNvPr>
              <p:cNvSpPr/>
              <p:nvPr/>
            </p:nvSpPr>
            <p:spPr>
              <a:xfrm>
                <a:off x="2960663" y="2792018"/>
                <a:ext cx="1852110" cy="702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100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𝒌</m:t>
                              </m:r>
                            </m:sub>
                          </m:sSub>
                        </m:e>
                      </m:acc>
                      <m:r>
                        <a:rPr lang="en-US" altLang="zh-CN" sz="2100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=</m:t>
                      </m:r>
                      <m:f>
                        <m:fPr>
                          <m:ctrlPr>
                            <a:rPr lang="en-US" altLang="zh-CN" sz="2100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100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100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ℬ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EE82A56-A85E-5A1E-272E-5C37CA32D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663" y="2792018"/>
                <a:ext cx="1852110" cy="702693"/>
              </a:xfrm>
              <a:prstGeom prst="rect">
                <a:avLst/>
              </a:prstGeom>
              <a:blipFill>
                <a:blip r:embed="rId3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B63AF-E858-2ACB-32BD-D81C7EE72A62}"/>
                  </a:ext>
                </a:extLst>
              </p:cNvPr>
              <p:cNvSpPr/>
              <p:nvPr/>
            </p:nvSpPr>
            <p:spPr>
              <a:xfrm>
                <a:off x="5776434" y="2792017"/>
                <a:ext cx="2846420" cy="702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100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𝒌</m:t>
                              </m:r>
                            </m:sub>
                          </m:sSub>
                        </m:e>
                      </m:acc>
                      <m:r>
                        <a:rPr lang="en-US" altLang="zh-CN" sz="2100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100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100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100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ℬ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altLang="zh-CN" sz="2100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ℬ</m:t>
                              </m:r>
                            </m:sub>
                          </m:sSub>
                        </m:den>
                      </m:f>
                      <m:r>
                        <a:rPr lang="en-US" altLang="zh-CN" sz="2100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⊙</m:t>
                      </m:r>
                      <m:r>
                        <a:rPr lang="en-US" altLang="zh-CN" sz="2100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𝜸</m:t>
                      </m:r>
                      <m:r>
                        <a:rPr lang="en-US" altLang="zh-CN" sz="2100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100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𝜷</m:t>
                      </m:r>
                    </m:oMath>
                  </m:oMathPara>
                </a14:m>
                <a:endParaRPr lang="zh-CN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6B63AF-E858-2ACB-32BD-D81C7EE72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434" y="2792017"/>
                <a:ext cx="2846420" cy="702693"/>
              </a:xfrm>
              <a:prstGeom prst="rect">
                <a:avLst/>
              </a:prstGeom>
              <a:blipFill>
                <a:blip r:embed="rId4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>
            <a:extLst>
              <a:ext uri="{FF2B5EF4-FFF2-40B4-BE49-F238E27FC236}">
                <a16:creationId xmlns:a16="http://schemas.microsoft.com/office/drawing/2014/main" id="{3DD0739E-3421-E572-46E6-0746F38BC8C4}"/>
              </a:ext>
            </a:extLst>
          </p:cNvPr>
          <p:cNvSpPr/>
          <p:nvPr/>
        </p:nvSpPr>
        <p:spPr>
          <a:xfrm>
            <a:off x="4997035" y="3016637"/>
            <a:ext cx="449943" cy="290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图示 13">
                <a:extLst>
                  <a:ext uri="{FF2B5EF4-FFF2-40B4-BE49-F238E27FC236}">
                    <a16:creationId xmlns:a16="http://schemas.microsoft.com/office/drawing/2014/main" id="{86A387B3-2B66-5882-F757-9A7474D39B07}"/>
                  </a:ext>
                </a:extLst>
              </p:cNvPr>
              <p:cNvGraphicFramePr/>
              <p:nvPr/>
            </p:nvGraphicFramePr>
            <p:xfrm>
              <a:off x="2391003" y="5144344"/>
              <a:ext cx="7409994" cy="14721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14" name="图示 13">
                <a:extLst>
                  <a:ext uri="{FF2B5EF4-FFF2-40B4-BE49-F238E27FC236}">
                    <a16:creationId xmlns:a16="http://schemas.microsoft.com/office/drawing/2014/main" id="{86A387B3-2B66-5882-F757-9A7474D39B07}"/>
                  </a:ext>
                </a:extLst>
              </p:cNvPr>
              <p:cNvGraphicFramePr/>
              <p:nvPr/>
            </p:nvGraphicFramePr>
            <p:xfrm>
              <a:off x="2391003" y="5144344"/>
              <a:ext cx="7409994" cy="14721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F96E339-5560-0DBD-4417-6F2B3FAFFFC9}"/>
                  </a:ext>
                </a:extLst>
              </p:cNvPr>
              <p:cNvSpPr txBox="1"/>
              <p:nvPr/>
            </p:nvSpPr>
            <p:spPr>
              <a:xfrm>
                <a:off x="3618585" y="4415016"/>
                <a:ext cx="4599878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b="1" i="1" kern="1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kern="1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b="1" i="1" kern="1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CN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𝜷</m:t>
                      </m:r>
                      <m:r>
                        <a:rPr lang="en-US" altLang="zh-CN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;</m:t>
                      </m:r>
                      <m:r>
                        <a:rPr lang="en-US" altLang="zh-CN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𝑽𝒂𝒓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b="1" i="1" kern="1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b="1" i="1" kern="1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kern="1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altLang="zh-CN" b="1" i="1" kern="1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𝒌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CN" b="1" i="1" kern="1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𝜸</m:t>
                          </m:r>
                        </m:e>
                        <m:sup>
                          <m:r>
                            <a:rPr lang="en-US" altLang="zh-CN" b="1" i="1" kern="1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F96E339-5560-0DBD-4417-6F2B3FAFF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585" y="4415016"/>
                <a:ext cx="4599878" cy="375552"/>
              </a:xfrm>
              <a:prstGeom prst="rect">
                <a:avLst/>
              </a:prstGeom>
              <a:blipFill>
                <a:blip r:embed="rId1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5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 animBg="1"/>
      <p:bldGraphic spid="1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逐层归一化</a:t>
            </a:r>
            <a:r>
              <a:rPr lang="en-US" altLang="zh-CN" dirty="0"/>
              <a:t>—Batch Normalization (BN)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1640" y="2856945"/>
            <a:ext cx="2975082" cy="12425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dirty="0"/>
              <a:t>改善梯度的传播</a:t>
            </a:r>
            <a:endParaRPr lang="en-US" altLang="zh-CN" dirty="0"/>
          </a:p>
          <a:p>
            <a:r>
              <a:rPr lang="zh-CN" altLang="en-US" dirty="0"/>
              <a:t>允许比较大的学习率</a:t>
            </a:r>
            <a:endParaRPr lang="en-US" altLang="zh-CN" dirty="0"/>
          </a:p>
          <a:p>
            <a:r>
              <a:rPr lang="zh-CN" altLang="en-US" dirty="0"/>
              <a:t>减小初始化的影响</a:t>
            </a:r>
            <a:endParaRPr lang="en-US" altLang="zh-CN" dirty="0"/>
          </a:p>
        </p:txBody>
      </p:sp>
      <p:pic>
        <p:nvPicPr>
          <p:cNvPr id="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094453" y="2143803"/>
            <a:ext cx="3787167" cy="23406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51640" y="2336315"/>
            <a:ext cx="2975082" cy="49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BN</a:t>
            </a:r>
            <a:r>
              <a:rPr lang="zh-CN" altLang="en-US" sz="2400" dirty="0"/>
              <a:t>的作用</a:t>
            </a:r>
          </a:p>
        </p:txBody>
      </p:sp>
      <p:sp>
        <p:nvSpPr>
          <p:cNvPr id="9" name="Rectangle 5"/>
          <p:cNvSpPr/>
          <p:nvPr/>
        </p:nvSpPr>
        <p:spPr>
          <a:xfrm>
            <a:off x="2950290" y="5105278"/>
            <a:ext cx="57108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dirty="0">
                <a:solidFill>
                  <a:srgbClr val="FF0000"/>
                </a:solidFill>
              </a:rPr>
              <a:t>batch size</a:t>
            </a:r>
            <a:r>
              <a:rPr lang="zh-CN" altLang="en-US" sz="2100" dirty="0">
                <a:solidFill>
                  <a:srgbClr val="FF0000"/>
                </a:solidFill>
              </a:rPr>
              <a:t>不能太小，否则会导致算法性能下降</a:t>
            </a:r>
            <a:endParaRPr lang="en-US" altLang="zh-CN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2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逐层归一化</a:t>
            </a:r>
            <a:r>
              <a:rPr lang="en-US" altLang="zh-CN" dirty="0"/>
              <a:t>—Batch Normalization (BN)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6863" y="1044809"/>
            <a:ext cx="8318181" cy="5180360"/>
          </a:xfrm>
        </p:spPr>
        <p:txBody>
          <a:bodyPr/>
          <a:lstStyle/>
          <a:p>
            <a:r>
              <a:rPr lang="zh-CN" altLang="en-US" dirty="0"/>
              <a:t>测试过程和训练过程有所不同，测试时单个示例输入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均值和方差不是在测试集的</a:t>
            </a:r>
            <a:r>
              <a:rPr lang="en-US" altLang="zh-CN" dirty="0"/>
              <a:t>batch</a:t>
            </a:r>
            <a:r>
              <a:rPr lang="zh-CN" altLang="en-US" dirty="0"/>
              <a:t>上计算，而是通过追踪训练时整个（训练）数据集上的均值和方差。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实践中，可以通过移动平均来计算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可以对单一样本评估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3801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逐层归一化</a:t>
            </a:r>
            <a:r>
              <a:rPr lang="en-US" altLang="zh-CN" dirty="0"/>
              <a:t>—Batch Normalization (BN)</a:t>
            </a:r>
            <a:endParaRPr lang="zh-CN" alt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407" y="2679230"/>
            <a:ext cx="3685714" cy="238095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06" y="2679231"/>
            <a:ext cx="3780952" cy="2342857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2811658" y="1745636"/>
            <a:ext cx="22828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全连接网络的</a:t>
            </a:r>
            <a:r>
              <a:rPr kumimoji="0" lang="en-US" altLang="zh-CN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BN</a:t>
            </a:r>
            <a:endParaRPr kumimoji="0" lang="zh-CN" altLang="en-US" sz="2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6907408" y="1745636"/>
            <a:ext cx="22828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卷积网络的</a:t>
            </a:r>
            <a:r>
              <a:rPr kumimoji="0" lang="en-US" altLang="zh-CN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BN</a:t>
            </a:r>
            <a:endParaRPr kumimoji="0" lang="zh-CN" altLang="en-US" sz="2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81907" y="2501281"/>
            <a:ext cx="0" cy="2880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289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逐层归一化</a:t>
            </a:r>
            <a:r>
              <a:rPr lang="en-US" altLang="zh-CN" dirty="0"/>
              <a:t>—Layer Normalization (LN)</a:t>
            </a:r>
            <a:endParaRPr lang="zh-CN" altLang="en-US" dirty="0"/>
          </a:p>
        </p:txBody>
      </p:sp>
      <p:sp>
        <p:nvSpPr>
          <p:cNvPr id="18" name="文本框 138"/>
          <p:cNvSpPr txBox="1"/>
          <p:nvPr/>
        </p:nvSpPr>
        <p:spPr>
          <a:xfrm>
            <a:off x="2954008" y="4579560"/>
            <a:ext cx="78422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Layer Norm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9" name="文本框 139"/>
          <p:cNvSpPr txBox="1"/>
          <p:nvPr/>
        </p:nvSpPr>
        <p:spPr>
          <a:xfrm>
            <a:off x="4393551" y="3224444"/>
            <a:ext cx="86624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Batch Norm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501221" y="2021031"/>
            <a:ext cx="1564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batch size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K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41" name="左大括号 40"/>
          <p:cNvSpPr/>
          <p:nvPr/>
        </p:nvSpPr>
        <p:spPr>
          <a:xfrm rot="5400000">
            <a:off x="3183593" y="1860343"/>
            <a:ext cx="249818" cy="1533525"/>
          </a:xfrm>
          <a:prstGeom prst="leftBrace">
            <a:avLst>
              <a:gd name="adj1" fmla="val 60441"/>
              <a:gd name="adj2" fmla="val 50000"/>
            </a:avLst>
          </a:prstGeom>
          <a:ln w="19050">
            <a:solidFill>
              <a:srgbClr val="231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411443" y="2789045"/>
            <a:ext cx="265303" cy="1477313"/>
            <a:chOff x="1222241" y="2851799"/>
            <a:chExt cx="265303" cy="1477313"/>
          </a:xfrm>
        </p:grpSpPr>
        <p:sp>
          <p:nvSpPr>
            <p:cNvPr id="43" name="矩形 42"/>
            <p:cNvSpPr/>
            <p:nvPr/>
          </p:nvSpPr>
          <p:spPr>
            <a:xfrm>
              <a:off x="1222241" y="2851799"/>
              <a:ext cx="265303" cy="14773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41294" y="2916571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241294" y="3199996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241294" y="3483421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241294" y="3766846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241294" y="4050272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789364" y="2789045"/>
            <a:ext cx="265303" cy="1477313"/>
            <a:chOff x="1222241" y="2851799"/>
            <a:chExt cx="265303" cy="1477313"/>
          </a:xfrm>
        </p:grpSpPr>
        <p:sp>
          <p:nvSpPr>
            <p:cNvPr id="50" name="矩形 49"/>
            <p:cNvSpPr/>
            <p:nvPr/>
          </p:nvSpPr>
          <p:spPr>
            <a:xfrm>
              <a:off x="1222241" y="2851799"/>
              <a:ext cx="265303" cy="14773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241294" y="2916571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241294" y="3199996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241294" y="3483421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1241294" y="3766846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241294" y="4050272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167285" y="2789045"/>
            <a:ext cx="265303" cy="1477313"/>
            <a:chOff x="1222241" y="2851799"/>
            <a:chExt cx="265303" cy="1477313"/>
          </a:xfrm>
        </p:grpSpPr>
        <p:sp>
          <p:nvSpPr>
            <p:cNvPr id="57" name="矩形 56"/>
            <p:cNvSpPr/>
            <p:nvPr/>
          </p:nvSpPr>
          <p:spPr>
            <a:xfrm>
              <a:off x="1222241" y="2851799"/>
              <a:ext cx="265303" cy="14773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241294" y="2916571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241294" y="3199996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1241294" y="3483421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241294" y="3766846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41294" y="4050272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545206" y="2789045"/>
            <a:ext cx="265303" cy="1477313"/>
            <a:chOff x="1222241" y="2851799"/>
            <a:chExt cx="265303" cy="1477313"/>
          </a:xfrm>
        </p:grpSpPr>
        <p:sp>
          <p:nvSpPr>
            <p:cNvPr id="64" name="矩形 63"/>
            <p:cNvSpPr/>
            <p:nvPr/>
          </p:nvSpPr>
          <p:spPr>
            <a:xfrm>
              <a:off x="1222241" y="2851799"/>
              <a:ext cx="265303" cy="14773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1241294" y="2916571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241294" y="3199996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1241294" y="3483421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1241294" y="3766846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1241294" y="4050272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923126" y="2789045"/>
            <a:ext cx="265303" cy="1477313"/>
            <a:chOff x="1222241" y="2851799"/>
            <a:chExt cx="265303" cy="1477313"/>
          </a:xfrm>
        </p:grpSpPr>
        <p:sp>
          <p:nvSpPr>
            <p:cNvPr id="71" name="矩形 70"/>
            <p:cNvSpPr/>
            <p:nvPr/>
          </p:nvSpPr>
          <p:spPr>
            <a:xfrm>
              <a:off x="1222241" y="2851799"/>
              <a:ext cx="265303" cy="14773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241294" y="2916571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1241294" y="3199996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1241294" y="3483421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1241294" y="3766846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1241294" y="4050272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1733802" y="2931040"/>
            <a:ext cx="461665" cy="10954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dimension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78" name="左大括号 77"/>
          <p:cNvSpPr/>
          <p:nvPr/>
        </p:nvSpPr>
        <p:spPr>
          <a:xfrm>
            <a:off x="2153409" y="2830147"/>
            <a:ext cx="249818" cy="1373371"/>
          </a:xfrm>
          <a:prstGeom prst="leftBrace">
            <a:avLst>
              <a:gd name="adj1" fmla="val 60441"/>
              <a:gd name="adj2" fmla="val 50000"/>
            </a:avLst>
          </a:prstGeom>
          <a:ln w="19050">
            <a:solidFill>
              <a:srgbClr val="231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cxnSp>
        <p:nvCxnSpPr>
          <p:cNvPr id="80" name="直接箭头连接符 79"/>
          <p:cNvCxnSpPr/>
          <p:nvPr/>
        </p:nvCxnSpPr>
        <p:spPr>
          <a:xfrm>
            <a:off x="2356119" y="3528666"/>
            <a:ext cx="1980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rot="16200000" flipH="1" flipV="1">
            <a:off x="2312368" y="3570367"/>
            <a:ext cx="198000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6"/>
          <p:cNvPicPr>
            <a:picLocks noChangeAspect="1"/>
          </p:cNvPicPr>
          <p:nvPr/>
        </p:nvPicPr>
        <p:blipFill rotWithShape="1">
          <a:blip r:embed="rId3"/>
          <a:srcRect r="8649"/>
          <a:stretch/>
        </p:blipFill>
        <p:spPr>
          <a:xfrm>
            <a:off x="6401925" y="3812033"/>
            <a:ext cx="3144011" cy="209803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8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26" y="1244711"/>
            <a:ext cx="3144011" cy="1976916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cxnSp>
        <p:nvCxnSpPr>
          <p:cNvPr id="87" name="曲线连接符 86"/>
          <p:cNvCxnSpPr>
            <a:stCxn id="19" idx="3"/>
            <a:endCxn id="85" idx="1"/>
          </p:cNvCxnSpPr>
          <p:nvPr/>
        </p:nvCxnSpPr>
        <p:spPr>
          <a:xfrm flipV="1">
            <a:off x="5259791" y="2233169"/>
            <a:ext cx="1142134" cy="1283662"/>
          </a:xfrm>
          <a:prstGeom prst="curved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18" idx="3"/>
            <a:endCxn id="84" idx="1"/>
          </p:cNvCxnSpPr>
          <p:nvPr/>
        </p:nvCxnSpPr>
        <p:spPr>
          <a:xfrm flipV="1">
            <a:off x="3738230" y="4861049"/>
            <a:ext cx="2663694" cy="1089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5"/>
          <p:cNvSpPr txBox="1"/>
          <p:nvPr/>
        </p:nvSpPr>
        <p:spPr>
          <a:xfrm>
            <a:off x="6381751" y="3243169"/>
            <a:ext cx="3176885" cy="36933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全连接网络的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96" name="TextBox 5"/>
          <p:cNvSpPr txBox="1"/>
          <p:nvPr/>
        </p:nvSpPr>
        <p:spPr>
          <a:xfrm>
            <a:off x="6391276" y="5939166"/>
            <a:ext cx="3164185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全连接网络的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LN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620436" y="5370874"/>
            <a:ext cx="2593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训练和测试时操作一致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用在循环神经网络等模型中</a:t>
            </a:r>
          </a:p>
        </p:txBody>
      </p:sp>
    </p:spTree>
    <p:extLst>
      <p:ext uri="{BB962C8B-B14F-4D97-AF65-F5344CB8AC3E}">
        <p14:creationId xmlns:p14="http://schemas.microsoft.com/office/powerpoint/2010/main" val="15395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6" grpId="0" animBg="1"/>
      <p:bldP spid="1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B8845-CFB1-FED6-5733-F76C1D481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84AD02-9878-0513-E44F-484540F7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逐层归一化</a:t>
            </a:r>
            <a:r>
              <a:rPr lang="en-US" altLang="zh-CN" dirty="0"/>
              <a:t>—Layer Normalization (LN)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CCED17-A599-5F18-8A24-6EBF3E012230}"/>
              </a:ext>
            </a:extLst>
          </p:cNvPr>
          <p:cNvSpPr txBox="1"/>
          <p:nvPr/>
        </p:nvSpPr>
        <p:spPr>
          <a:xfrm>
            <a:off x="1847385" y="1044810"/>
            <a:ext cx="851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批归一化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(BN)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在处理序列数据（如文本等），由于不同文本的长度不同，导致处理某些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tokens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的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BN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时计算估值不合理。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F22E4E-09BA-AC3B-B906-093ED464B8B5}"/>
              </a:ext>
            </a:extLst>
          </p:cNvPr>
          <p:cNvSpPr txBox="1"/>
          <p:nvPr/>
        </p:nvSpPr>
        <p:spPr>
          <a:xfrm>
            <a:off x="2661424" y="1825744"/>
            <a:ext cx="6322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Hello , How do you </a:t>
            </a:r>
            <a:r>
              <a:rPr kumimoji="1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do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? </a:t>
            </a:r>
            <a:r>
              <a:rPr kumimoji="1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(7 tokens)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Nice to meet you . </a:t>
            </a:r>
            <a:r>
              <a:rPr kumimoji="1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&lt;pad&gt; &lt;pad&gt; </a:t>
            </a:r>
            <a:r>
              <a:rPr kumimoji="1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(5 tokens + 2 pad tokens)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I love baseball . </a:t>
            </a:r>
            <a:r>
              <a:rPr kumimoji="1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&lt;pad&gt; &lt;pad&gt; </a:t>
            </a:r>
            <a:r>
              <a:rPr kumimoji="1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(5 tokens + 2 pad tokens)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5395A5-3028-8B7D-6A56-E4C5B6C2B159}"/>
              </a:ext>
            </a:extLst>
          </p:cNvPr>
          <p:cNvSpPr txBox="1"/>
          <p:nvPr/>
        </p:nvSpPr>
        <p:spPr>
          <a:xfrm>
            <a:off x="1836234" y="3105834"/>
            <a:ext cx="8519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批归一化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(BN)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在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Batch Size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较小的时候，估算的统计值不合理。</a:t>
            </a:r>
            <a:endParaRPr kumimoji="1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kumimoji="1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层归一化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(LN)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只关注同一层的不同神经元的归一化，因此没有上述问题。</a:t>
            </a:r>
          </a:p>
        </p:txBody>
      </p:sp>
    </p:spTree>
    <p:extLst>
      <p:ext uri="{BB962C8B-B14F-4D97-AF65-F5344CB8AC3E}">
        <p14:creationId xmlns:p14="http://schemas.microsoft.com/office/powerpoint/2010/main" val="236961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E8CFC3-AEFC-0667-9AB8-EF53346C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逐层归一化</a:t>
            </a:r>
            <a:r>
              <a:rPr lang="en-US" altLang="zh-CN" dirty="0"/>
              <a:t>—RMS</a:t>
            </a:r>
            <a:r>
              <a:rPr lang="zh-CN" altLang="en-US" dirty="0"/>
              <a:t> </a:t>
            </a:r>
            <a:r>
              <a:rPr lang="en-US" altLang="zh-CN" dirty="0"/>
              <a:t>Normalization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39C8CE-6465-1834-FF88-8F74BD9E8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994" y="1044810"/>
            <a:ext cx="7886700" cy="4932533"/>
          </a:xfrm>
        </p:spPr>
        <p:txBody>
          <a:bodyPr/>
          <a:lstStyle/>
          <a:p>
            <a:r>
              <a:rPr kumimoji="1" lang="zh-CN" altLang="en-US"/>
              <a:t> </a:t>
            </a:r>
            <a:r>
              <a:rPr kumimoji="1" lang="en-US" altLang="zh-CN"/>
              <a:t>Root Mean Square Layer Normalization (Zhang et al., 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D20985-0980-6644-5416-8018B6DF963B}"/>
                  </a:ext>
                </a:extLst>
              </p:cNvPr>
              <p:cNvSpPr txBox="1"/>
              <p:nvPr/>
            </p:nvSpPr>
            <p:spPr>
              <a:xfrm>
                <a:off x="2205821" y="2438788"/>
                <a:ext cx="3841416" cy="1336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Layer Norm: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num>
                      <m:den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den>
                    </m:f>
                    <m:sSub>
                      <m:sSubPr>
                        <m:ctrlP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1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RMS Norm: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kumimoji="1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kumimoji="1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1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1" lang="en-US" altLang="zh-CN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kumimoji="1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kumimoji="1" lang="en-US" altLang="zh-CN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rad>
                      </m:den>
                    </m:f>
                    <m:sSub>
                      <m:sSubPr>
                        <m:ctrlP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D20985-0980-6644-5416-8018B6DF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821" y="2438788"/>
                <a:ext cx="3841416" cy="1336328"/>
              </a:xfrm>
              <a:prstGeom prst="rect">
                <a:avLst/>
              </a:prstGeom>
              <a:blipFill>
                <a:blip r:embed="rId2"/>
                <a:stretch>
                  <a:fillRect l="-987" b="-27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F9C8D58-C34F-D3DE-69A8-5B7A6215CBBE}"/>
                  </a:ext>
                </a:extLst>
              </p:cNvPr>
              <p:cNvSpPr txBox="1"/>
              <p:nvPr/>
            </p:nvSpPr>
            <p:spPr>
              <a:xfrm>
                <a:off x="5848331" y="2032496"/>
                <a:ext cx="3841416" cy="116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𝜎</m:t>
                      </m:r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1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F9C8D58-C34F-D3DE-69A8-5B7A6215C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31" y="2032496"/>
                <a:ext cx="3841416" cy="1169936"/>
              </a:xfrm>
              <a:prstGeom prst="rect">
                <a:avLst/>
              </a:prstGeom>
              <a:blipFill>
                <a:blip r:embed="rId3"/>
                <a:stretch>
                  <a:fillRect t="-56383" b="-98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A0B43A6-F581-456B-C68F-49982E4D9360}"/>
                  </a:ext>
                </a:extLst>
              </p:cNvPr>
              <p:cNvSpPr txBox="1"/>
              <p:nvPr/>
            </p:nvSpPr>
            <p:spPr>
              <a:xfrm>
                <a:off x="6728474" y="3244334"/>
                <a:ext cx="2314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1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 是可学习参数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A0B43A6-F581-456B-C68F-49982E4D9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474" y="3244334"/>
                <a:ext cx="2314757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F0E0945-B69B-EF28-51A3-EC368DEC9DCE}"/>
              </a:ext>
            </a:extLst>
          </p:cNvPr>
          <p:cNvSpPr txBox="1"/>
          <p:nvPr/>
        </p:nvSpPr>
        <p:spPr>
          <a:xfrm>
            <a:off x="2261306" y="4429820"/>
            <a:ext cx="740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RMS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Norm 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是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Layer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Norm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的改进版本：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Layer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Norm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的计算效率低下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。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当前的主流大语言模型（如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LLaMA2, Qwen2 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等）都采用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RMS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Norm.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5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B75DB-14B6-C139-87BE-13FB46917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4816F-BF1B-AAB6-A4E6-C808FB6A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归一化</a:t>
            </a:r>
            <a:r>
              <a:rPr lang="en-US" altLang="zh-CN" dirty="0"/>
              <a:t>—dynamic tanh</a:t>
            </a:r>
            <a:endParaRPr kumimoji="1"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44A2F9-BEE9-81EA-C2DD-BF8AC576C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865946"/>
            <a:ext cx="9224837" cy="58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9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6FC9E-C021-F667-4949-A5D9A74B9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01C48504-49B8-4486-AFB5-28AAF545AAC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任意多边形: 形状 37">
              <a:extLst>
                <a:ext uri="{FF2B5EF4-FFF2-40B4-BE49-F238E27FC236}">
                  <a16:creationId xmlns:a16="http://schemas.microsoft.com/office/drawing/2014/main" id="{010CEF65-5194-B15C-1E6F-591C7099E920}"/>
                </a:ext>
              </a:extLst>
            </p:cNvPr>
            <p:cNvSpPr/>
            <p:nvPr/>
          </p:nvSpPr>
          <p:spPr>
            <a:xfrm>
              <a:off x="0" y="0"/>
              <a:ext cx="1819275" cy="1819275"/>
            </a:xfrm>
            <a:custGeom>
              <a:avLst/>
              <a:gdLst>
                <a:gd name="connsiteX0" fmla="*/ 0 w 3638550"/>
                <a:gd name="connsiteY0" fmla="*/ 1819275 h 3638550"/>
                <a:gd name="connsiteX1" fmla="*/ 1819275 w 3638550"/>
                <a:gd name="connsiteY1" fmla="*/ 0 h 3638550"/>
                <a:gd name="connsiteX2" fmla="*/ 3638550 w 3638550"/>
                <a:gd name="connsiteY2" fmla="*/ 1819275 h 3638550"/>
                <a:gd name="connsiteX3" fmla="*/ 1819275 w 3638550"/>
                <a:gd name="connsiteY3" fmla="*/ 3638550 h 3638550"/>
                <a:gd name="connsiteX4" fmla="*/ 0 w 3638550"/>
                <a:gd name="connsiteY4" fmla="*/ 1819275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4" fmla="*/ 1910715 w 3638550"/>
                <a:gd name="connsiteY4" fmla="*/ 91440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0" fmla="*/ 3638550 w 3638550"/>
                <a:gd name="connsiteY0" fmla="*/ 0 h 1819275"/>
                <a:gd name="connsiteX1" fmla="*/ 1819275 w 3638550"/>
                <a:gd name="connsiteY1" fmla="*/ 1819275 h 1819275"/>
                <a:gd name="connsiteX2" fmla="*/ 0 w 3638550"/>
                <a:gd name="connsiteY2" fmla="*/ 0 h 1819275"/>
                <a:gd name="connsiteX0" fmla="*/ 1819275 w 1819275"/>
                <a:gd name="connsiteY0" fmla="*/ 0 h 1819275"/>
                <a:gd name="connsiteX1" fmla="*/ 0 w 1819275"/>
                <a:gd name="connsiteY1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9275" h="1819275">
                  <a:moveTo>
                    <a:pt x="1819275" y="0"/>
                  </a:moveTo>
                  <a:cubicBezTo>
                    <a:pt x="1819275" y="1004758"/>
                    <a:pt x="1004758" y="1819275"/>
                    <a:pt x="0" y="1819275"/>
                  </a:cubicBezTo>
                </a:path>
              </a:pathLst>
            </a:custGeom>
            <a:noFill/>
            <a:ln w="3810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C9734BC6-F3F5-382D-CEEB-AED66E06FD74}"/>
                </a:ext>
              </a:extLst>
            </p:cNvPr>
            <p:cNvGrpSpPr/>
            <p:nvPr/>
          </p:nvGrpSpPr>
          <p:grpSpPr>
            <a:xfrm>
              <a:off x="1727455" y="1321568"/>
              <a:ext cx="5663945" cy="716782"/>
              <a:chOff x="1727455" y="1321568"/>
              <a:chExt cx="5663945" cy="716782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D421829-E24E-E0BC-3838-441296930B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1323975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25000"/>
                </a:pPr>
                <a:r>
                  <a: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模型加深的训练困境：梯度消失</a:t>
                </a: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3D6932FC-2C11-A911-6B68-1A00064B5929}"/>
                  </a:ext>
                </a:extLst>
              </p:cNvPr>
              <p:cNvSpPr/>
              <p:nvPr/>
            </p:nvSpPr>
            <p:spPr>
              <a:xfrm>
                <a:off x="1727455" y="1321568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01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502EC3B6-FC19-8C15-3D8E-A8FC2FF8D844}"/>
                </a:ext>
              </a:extLst>
            </p:cNvPr>
            <p:cNvGrpSpPr/>
            <p:nvPr/>
          </p:nvGrpSpPr>
          <p:grpSpPr>
            <a:xfrm>
              <a:off x="7540339" y="0"/>
              <a:ext cx="4651661" cy="6858000"/>
              <a:chOff x="7540339" y="0"/>
              <a:chExt cx="4651661" cy="6858000"/>
            </a:xfrm>
          </p:grpSpPr>
          <p:sp>
            <p:nvSpPr>
              <p:cNvPr id="49" name="任意多边形: 形状 59">
                <a:extLst>
                  <a:ext uri="{FF2B5EF4-FFF2-40B4-BE49-F238E27FC236}">
                    <a16:creationId xmlns:a16="http://schemas.microsoft.com/office/drawing/2014/main" id="{0BCE80FD-5673-5B75-D501-7A0535A6C2E2}"/>
                  </a:ext>
                </a:extLst>
              </p:cNvPr>
              <p:cNvSpPr/>
              <p:nvPr/>
            </p:nvSpPr>
            <p:spPr>
              <a:xfrm>
                <a:off x="7779658" y="0"/>
                <a:ext cx="4412342" cy="6858000"/>
              </a:xfrm>
              <a:custGeom>
                <a:avLst/>
                <a:gdLst>
                  <a:gd name="connsiteX0" fmla="*/ 1295690 w 4412342"/>
                  <a:gd name="connsiteY0" fmla="*/ 0 h 6858000"/>
                  <a:gd name="connsiteX1" fmla="*/ 4412342 w 4412342"/>
                  <a:gd name="connsiteY1" fmla="*/ 0 h 6858000"/>
                  <a:gd name="connsiteX2" fmla="*/ 4412342 w 4412342"/>
                  <a:gd name="connsiteY2" fmla="*/ 1636729 h 6858000"/>
                  <a:gd name="connsiteX3" fmla="*/ 4272563 w 4412342"/>
                  <a:gd name="connsiteY3" fmla="*/ 1672670 h 6858000"/>
                  <a:gd name="connsiteX4" fmla="*/ 3111228 w 4412342"/>
                  <a:gd name="connsiteY4" fmla="*/ 3251199 h 6858000"/>
                  <a:gd name="connsiteX5" fmla="*/ 4272563 w 4412342"/>
                  <a:gd name="connsiteY5" fmla="*/ 4829728 h 6858000"/>
                  <a:gd name="connsiteX6" fmla="*/ 4412342 w 4412342"/>
                  <a:gd name="connsiteY6" fmla="*/ 4865669 h 6858000"/>
                  <a:gd name="connsiteX7" fmla="*/ 4412342 w 4412342"/>
                  <a:gd name="connsiteY7" fmla="*/ 6858000 h 6858000"/>
                  <a:gd name="connsiteX8" fmla="*/ 1670654 w 4412342"/>
                  <a:gd name="connsiteY8" fmla="*/ 6858000 h 6858000"/>
                  <a:gd name="connsiteX9" fmla="*/ 1550198 w 4412342"/>
                  <a:gd name="connsiteY9" fmla="*/ 6753659 h 6858000"/>
                  <a:gd name="connsiteX10" fmla="*/ 0 w 4412342"/>
                  <a:gd name="connsiteY10" fmla="*/ 3251200 h 6858000"/>
                  <a:gd name="connsiteX11" fmla="*/ 1229199 w 4412342"/>
                  <a:gd name="connsiteY11" fmla="*/ 6974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2342" h="6858000">
                    <a:moveTo>
                      <a:pt x="1295690" y="0"/>
                    </a:moveTo>
                    <a:lnTo>
                      <a:pt x="4412342" y="0"/>
                    </a:lnTo>
                    <a:lnTo>
                      <a:pt x="4412342" y="1636729"/>
                    </a:lnTo>
                    <a:lnTo>
                      <a:pt x="4272563" y="1672670"/>
                    </a:lnTo>
                    <a:cubicBezTo>
                      <a:pt x="3599745" y="1881938"/>
                      <a:pt x="3111228" y="2509519"/>
                      <a:pt x="3111228" y="3251199"/>
                    </a:cubicBezTo>
                    <a:cubicBezTo>
                      <a:pt x="3111228" y="3992879"/>
                      <a:pt x="3599745" y="4620460"/>
                      <a:pt x="4272563" y="4829728"/>
                    </a:cubicBezTo>
                    <a:lnTo>
                      <a:pt x="4412342" y="4865669"/>
                    </a:lnTo>
                    <a:lnTo>
                      <a:pt x="4412342" y="6858000"/>
                    </a:lnTo>
                    <a:lnTo>
                      <a:pt x="1670654" y="6858000"/>
                    </a:lnTo>
                    <a:lnTo>
                      <a:pt x="1550198" y="6753659"/>
                    </a:lnTo>
                    <a:cubicBezTo>
                      <a:pt x="597879" y="5888107"/>
                      <a:pt x="0" y="4639475"/>
                      <a:pt x="0" y="3251200"/>
                    </a:cubicBezTo>
                    <a:cubicBezTo>
                      <a:pt x="0" y="2026252"/>
                      <a:pt x="465477" y="910022"/>
                      <a:pt x="1229199" y="69741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3AEFB8D9-1877-B877-29F3-5EC4AAB12470}"/>
                  </a:ext>
                </a:extLst>
              </p:cNvPr>
              <p:cNvSpPr/>
              <p:nvPr/>
            </p:nvSpPr>
            <p:spPr>
              <a:xfrm>
                <a:off x="7540339" y="3124369"/>
                <a:ext cx="359228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r>
                  <a:rPr kumimoji="1" lang="zh-CN" alt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目录</a:t>
                </a:r>
                <a:endParaRPr kumimoji="1" lang="en-US" altLang="zh-CN" sz="6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8E140AD-6861-1757-43E9-04D68225BDEC}"/>
                </a:ext>
              </a:extLst>
            </p:cNvPr>
            <p:cNvGrpSpPr/>
            <p:nvPr/>
          </p:nvGrpSpPr>
          <p:grpSpPr>
            <a:xfrm>
              <a:off x="1727455" y="2333605"/>
              <a:ext cx="5663945" cy="716782"/>
              <a:chOff x="1727455" y="2419283"/>
              <a:chExt cx="5663945" cy="716782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69E69621-56F4-EA48-A705-854202C8E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2421690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25000"/>
                </a:pPr>
                <a:r>
                  <a:rPr lang="zh-CN" alt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深度模型训练策略：残差连接</a:t>
                </a: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AF13DE39-8251-1B2B-E3FF-B7C8F7D61FE4}"/>
                  </a:ext>
                </a:extLst>
              </p:cNvPr>
              <p:cNvSpPr/>
              <p:nvPr/>
            </p:nvSpPr>
            <p:spPr>
              <a:xfrm>
                <a:off x="1727455" y="2419283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tx2">
                        <a:alpha val="0"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altLang="zh-CN" sz="2800" b="1" dirty="0">
                    <a:solidFill>
                      <a:srgbClr val="4472C4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02</a:t>
                </a: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257626F-70F1-8BA9-846D-8608469583A7}"/>
              </a:ext>
            </a:extLst>
          </p:cNvPr>
          <p:cNvSpPr txBox="1">
            <a:spLocks/>
          </p:cNvSpPr>
          <p:nvPr/>
        </p:nvSpPr>
        <p:spPr>
          <a:xfrm>
            <a:off x="2573268" y="3318923"/>
            <a:ext cx="481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深度模型训练策略：归一化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BC359AD-E376-658C-7917-D48B9B826314}"/>
              </a:ext>
            </a:extLst>
          </p:cNvPr>
          <p:cNvSpPr/>
          <p:nvPr/>
        </p:nvSpPr>
        <p:spPr>
          <a:xfrm>
            <a:off x="1727455" y="3324630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9CA2D1-37BB-413C-CD9E-774CCE5C62E5}"/>
              </a:ext>
            </a:extLst>
          </p:cNvPr>
          <p:cNvSpPr txBox="1">
            <a:spLocks/>
          </p:cNvSpPr>
          <p:nvPr/>
        </p:nvSpPr>
        <p:spPr>
          <a:xfrm>
            <a:off x="2573269" y="4321933"/>
            <a:ext cx="558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深度模型训练策略：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Xavier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初始化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初始化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96A82EA-BEB2-FAEF-94CA-AE89EF5F9878}"/>
              </a:ext>
            </a:extLst>
          </p:cNvPr>
          <p:cNvSpPr/>
          <p:nvPr/>
        </p:nvSpPr>
        <p:spPr>
          <a:xfrm>
            <a:off x="1727456" y="4319526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2147FF-EFC7-6D71-CB1A-87F346EA67EC}"/>
              </a:ext>
            </a:extLst>
          </p:cNvPr>
          <p:cNvSpPr txBox="1">
            <a:spLocks/>
          </p:cNvSpPr>
          <p:nvPr/>
        </p:nvSpPr>
        <p:spPr>
          <a:xfrm>
            <a:off x="2573268" y="5333970"/>
            <a:ext cx="5715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深度神经网络的发展历程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D11D86D-C312-09A1-7663-F7093D647C81}"/>
              </a:ext>
            </a:extLst>
          </p:cNvPr>
          <p:cNvSpPr/>
          <p:nvPr/>
        </p:nvSpPr>
        <p:spPr>
          <a:xfrm>
            <a:off x="1727456" y="5331563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561358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75375-9579-E191-3946-F7E9959DA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573393-CEBF-C3C8-88EE-0E4DD259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归一化</a:t>
            </a:r>
            <a:r>
              <a:rPr lang="en-US" altLang="zh-CN" dirty="0"/>
              <a:t>—dynamic tanh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D83C76-764E-AA21-2E00-0D23ADA2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25" y="1608667"/>
            <a:ext cx="9488050" cy="38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19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实例归一化</a:t>
            </a:r>
            <a:r>
              <a:rPr lang="en-US" altLang="zh-CN" dirty="0"/>
              <a:t>—Instance Normalization (IN)</a:t>
            </a:r>
            <a:endParaRPr lang="zh-CN" alt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971" y="1937061"/>
            <a:ext cx="3752381" cy="2495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6711" y="1213005"/>
            <a:ext cx="1905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卷积网络的</a:t>
            </a:r>
            <a:r>
              <a:rPr kumimoji="0" lang="en-US" altLang="zh-CN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BN</a:t>
            </a:r>
            <a:endParaRPr kumimoji="0" lang="zh-CN" altLang="en-US" sz="2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888"/>
          <a:stretch/>
        </p:blipFill>
        <p:spPr>
          <a:xfrm>
            <a:off x="6246110" y="1984530"/>
            <a:ext cx="4180952" cy="2466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60236" y="1213005"/>
            <a:ext cx="1905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卷积网络的</a:t>
            </a:r>
            <a:r>
              <a:rPr kumimoji="0" lang="en-US" altLang="zh-CN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IN</a:t>
            </a:r>
            <a:endParaRPr kumimoji="0" lang="zh-CN" altLang="en-US" sz="2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981546" y="1809905"/>
            <a:ext cx="0" cy="2880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811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归一化层的比较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151" y="2204568"/>
            <a:ext cx="6352381" cy="2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4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3BEDF-FC96-6CB8-6349-C45B7FFC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9CD99-AABA-5BC7-960F-D427AC4A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实例归一化</a:t>
            </a:r>
            <a:r>
              <a:rPr lang="en-US" altLang="zh-CN" dirty="0"/>
              <a:t>—Instance Normalization (IN)</a:t>
            </a:r>
            <a:endParaRPr lang="zh-CN" altLang="en-US" dirty="0"/>
          </a:p>
        </p:txBody>
      </p:sp>
      <p:pic>
        <p:nvPicPr>
          <p:cNvPr id="12" name="图片 11" descr="电脑合成图&#10;&#10;AI 生成的内容可能不正确。">
            <a:extLst>
              <a:ext uri="{FF2B5EF4-FFF2-40B4-BE49-F238E27FC236}">
                <a16:creationId xmlns:a16="http://schemas.microsoft.com/office/drawing/2014/main" id="{A7C0B427-B58C-9EFA-0FF7-EEE8BE714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0" y="1497523"/>
            <a:ext cx="9993120" cy="231489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6FE79AD-4AC6-39D5-38DD-78AC5A145771}"/>
              </a:ext>
            </a:extLst>
          </p:cNvPr>
          <p:cNvSpPr txBox="1"/>
          <p:nvPr/>
        </p:nvSpPr>
        <p:spPr>
          <a:xfrm>
            <a:off x="1935162" y="4265136"/>
            <a:ext cx="8321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在风格迁移（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style transfer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）中，我们通常认为：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“内容”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：是图像中的轮廓、结构，比如房子、山、水、树的位置。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“风格”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：是颜色、纹理、笔触、明暗对比等“视觉气质”。</a:t>
            </a:r>
          </a:p>
        </p:txBody>
      </p:sp>
    </p:spTree>
    <p:extLst>
      <p:ext uri="{BB962C8B-B14F-4D97-AF65-F5344CB8AC3E}">
        <p14:creationId xmlns:p14="http://schemas.microsoft.com/office/powerpoint/2010/main" val="205791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96A11-1505-AF6B-FC46-866C66506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05676-8B45-4A27-0633-D2DA1AC9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实例归一化</a:t>
            </a:r>
            <a:r>
              <a:rPr lang="en-US" altLang="zh-CN" dirty="0"/>
              <a:t>—Instance Normalization (IN)</a:t>
            </a:r>
            <a:endParaRPr lang="zh-CN" altLang="en-US" dirty="0"/>
          </a:p>
        </p:txBody>
      </p:sp>
      <p:pic>
        <p:nvPicPr>
          <p:cNvPr id="12" name="图片 11" descr="电脑合成图&#10;&#10;AI 生成的内容可能不正确。">
            <a:extLst>
              <a:ext uri="{FF2B5EF4-FFF2-40B4-BE49-F238E27FC236}">
                <a16:creationId xmlns:a16="http://schemas.microsoft.com/office/drawing/2014/main" id="{ECA782F4-6AF7-4349-7864-A26C38B91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0" y="1099696"/>
            <a:ext cx="9993120" cy="23148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0935C8D-00AB-A3D8-C9FC-E76835E4D6ED}"/>
              </a:ext>
            </a:extLst>
          </p:cNvPr>
          <p:cNvSpPr txBox="1"/>
          <p:nvPr/>
        </p:nvSpPr>
        <p:spPr>
          <a:xfrm>
            <a:off x="685800" y="3644900"/>
            <a:ext cx="111125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想象一下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CNN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中一个中间层的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feature map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（特征图）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每个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channel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可以看作是对某一类纹理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/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图案的响应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均值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表示该纹理在这张图中出现的“强度”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方差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表示这个纹理在图中变化的“程度”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均值和方差变化的含义：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如果一张图某些通道的均值偏高，可能意味着那种纹理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/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颜色更明显（比如很多红色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/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圆形纹理）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如果某通道方差很大，可能意味着这个纹理在图中有很强的空间变化，也是一种风格特征。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改变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feature map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的均值和方差，就能生成不同风格的图像。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2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7A62E-D202-22C3-655F-B1DDBDDA3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1A1B7-0FCA-EED9-9DF3-650A11EE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实例归一化</a:t>
            </a:r>
            <a:r>
              <a:rPr lang="en-US" altLang="zh-CN" dirty="0"/>
              <a:t>—Instance Normalization (IN)</a:t>
            </a:r>
            <a:endParaRPr lang="zh-CN" alt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EA76D16-A3D2-2B54-2D67-991AE8382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971" y="1937061"/>
            <a:ext cx="3752381" cy="2495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02E73-96DE-E902-F5BE-BDC488142EBB}"/>
              </a:ext>
            </a:extLst>
          </p:cNvPr>
          <p:cNvSpPr txBox="1"/>
          <p:nvPr/>
        </p:nvSpPr>
        <p:spPr>
          <a:xfrm>
            <a:off x="2986711" y="1213005"/>
            <a:ext cx="1905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卷积网络的</a:t>
            </a:r>
            <a:r>
              <a:rPr kumimoji="0" lang="en-US" altLang="zh-CN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BN</a:t>
            </a:r>
            <a:endParaRPr kumimoji="0" lang="zh-CN" altLang="en-US" sz="2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DB62C3-9B50-339B-6311-513588C151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8"/>
          <a:stretch/>
        </p:blipFill>
        <p:spPr>
          <a:xfrm>
            <a:off x="6246110" y="1984530"/>
            <a:ext cx="4180952" cy="24668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FFE06-E594-C897-A077-0BAEC5CBB9D3}"/>
              </a:ext>
            </a:extLst>
          </p:cNvPr>
          <p:cNvSpPr txBox="1"/>
          <p:nvPr/>
        </p:nvSpPr>
        <p:spPr>
          <a:xfrm>
            <a:off x="7060236" y="1213005"/>
            <a:ext cx="1905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卷积网络的</a:t>
            </a:r>
            <a:r>
              <a:rPr kumimoji="0" lang="en-US" altLang="zh-CN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IN</a:t>
            </a:r>
            <a:endParaRPr kumimoji="0" lang="zh-CN" altLang="en-US" sz="2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C63A277-55AD-5710-395C-EDB660B2E9FD}"/>
              </a:ext>
            </a:extLst>
          </p:cNvPr>
          <p:cNvCxnSpPr/>
          <p:nvPr/>
        </p:nvCxnSpPr>
        <p:spPr>
          <a:xfrm>
            <a:off x="5981546" y="1809905"/>
            <a:ext cx="0" cy="2880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3E4DC4B8-818A-260C-46FC-7AFB3D191AD3}"/>
              </a:ext>
            </a:extLst>
          </p:cNvPr>
          <p:cNvSpPr txBox="1"/>
          <p:nvPr/>
        </p:nvSpPr>
        <p:spPr>
          <a:xfrm>
            <a:off x="2220952" y="5050383"/>
            <a:ext cx="7750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Instance Normalization (IN, Ulyanov et al., 2016) 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最初应用于图像的风格迁移领域。作者发现，在生成模型中，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feature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map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中各个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channel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的均值和方差都会影响最终生成图像的风格，因此在每个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channel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中都进行归一化。</a:t>
            </a:r>
          </a:p>
        </p:txBody>
      </p:sp>
    </p:spTree>
    <p:extLst>
      <p:ext uri="{BB962C8B-B14F-4D97-AF65-F5344CB8AC3E}">
        <p14:creationId xmlns:p14="http://schemas.microsoft.com/office/powerpoint/2010/main" val="2543756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逐层归一化</a:t>
            </a:r>
            <a:r>
              <a:rPr lang="en-US" altLang="zh-CN" dirty="0"/>
              <a:t>—Group Normalization (GN)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84" y="822139"/>
            <a:ext cx="6255711" cy="463386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73CA4E2-06CA-BEFA-46A7-2D5C39F24463}"/>
              </a:ext>
            </a:extLst>
          </p:cNvPr>
          <p:cNvSpPr txBox="1"/>
          <p:nvPr/>
        </p:nvSpPr>
        <p:spPr>
          <a:xfrm>
            <a:off x="1763812" y="5574196"/>
            <a:ext cx="866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观察：</a:t>
            </a:r>
            <a:endParaRPr kumimoji="1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batch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size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比较大时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(batch size = 32, 16)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，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Batch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Norm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效果略微好于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Group Norm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；</a:t>
            </a:r>
            <a:endParaRPr kumimoji="1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batch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size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比较小时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(batch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size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=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8, 4, 2)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，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Group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Norm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效果明显好于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Batch Norm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903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归一化层的比较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2"/>
          <a:srcRect l="65656"/>
          <a:stretch/>
        </p:blipFill>
        <p:spPr>
          <a:xfrm>
            <a:off x="7610399" y="1044810"/>
            <a:ext cx="2181631" cy="244761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2"/>
          <a:srcRect l="33269" r="33943"/>
          <a:stretch/>
        </p:blipFill>
        <p:spPr>
          <a:xfrm>
            <a:off x="2301799" y="1044810"/>
            <a:ext cx="2082800" cy="2447619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33" y="1006714"/>
            <a:ext cx="2133333" cy="252380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11C6923-D405-05B7-BB6C-330E50E70D4E}"/>
              </a:ext>
            </a:extLst>
          </p:cNvPr>
          <p:cNvSpPr txBox="1"/>
          <p:nvPr/>
        </p:nvSpPr>
        <p:spPr>
          <a:xfrm>
            <a:off x="2148469" y="4217825"/>
            <a:ext cx="7643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Group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Norm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(GN)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适用于占用显存比较大的任务，比如图像分割。对这类任务，可能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batch size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只能是个位数。此时，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BN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对数据的均值和标准差估计很不精确。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GN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也是独立于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batch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的，它是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Layer Norm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和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Instance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Norm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的折中。</a:t>
            </a:r>
            <a:endParaRPr kumimoji="1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GN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将每一个样本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feature map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的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channel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分成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G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组，每组包含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C/G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个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channel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，然后将这些 </a:t>
            </a:r>
            <a:r>
              <a: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channel 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中的元素求均值和标准差来进行归一化。</a:t>
            </a:r>
          </a:p>
        </p:txBody>
      </p:sp>
    </p:spTree>
    <p:extLst>
      <p:ext uri="{BB962C8B-B14F-4D97-AF65-F5344CB8AC3E}">
        <p14:creationId xmlns:p14="http://schemas.microsoft.com/office/powerpoint/2010/main" val="9240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90CFE-3FB8-D4D2-AD21-7BAE6F231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FF2F189F-1FCF-4FD2-7A37-07354513748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任意多边形: 形状 37">
              <a:extLst>
                <a:ext uri="{FF2B5EF4-FFF2-40B4-BE49-F238E27FC236}">
                  <a16:creationId xmlns:a16="http://schemas.microsoft.com/office/drawing/2014/main" id="{D89D36EF-7401-BCD3-03C8-6775E19DDBCC}"/>
                </a:ext>
              </a:extLst>
            </p:cNvPr>
            <p:cNvSpPr/>
            <p:nvPr/>
          </p:nvSpPr>
          <p:spPr>
            <a:xfrm>
              <a:off x="0" y="0"/>
              <a:ext cx="1819275" cy="1819275"/>
            </a:xfrm>
            <a:custGeom>
              <a:avLst/>
              <a:gdLst>
                <a:gd name="connsiteX0" fmla="*/ 0 w 3638550"/>
                <a:gd name="connsiteY0" fmla="*/ 1819275 h 3638550"/>
                <a:gd name="connsiteX1" fmla="*/ 1819275 w 3638550"/>
                <a:gd name="connsiteY1" fmla="*/ 0 h 3638550"/>
                <a:gd name="connsiteX2" fmla="*/ 3638550 w 3638550"/>
                <a:gd name="connsiteY2" fmla="*/ 1819275 h 3638550"/>
                <a:gd name="connsiteX3" fmla="*/ 1819275 w 3638550"/>
                <a:gd name="connsiteY3" fmla="*/ 3638550 h 3638550"/>
                <a:gd name="connsiteX4" fmla="*/ 0 w 3638550"/>
                <a:gd name="connsiteY4" fmla="*/ 1819275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4" fmla="*/ 1910715 w 3638550"/>
                <a:gd name="connsiteY4" fmla="*/ 91440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0" fmla="*/ 3638550 w 3638550"/>
                <a:gd name="connsiteY0" fmla="*/ 0 h 1819275"/>
                <a:gd name="connsiteX1" fmla="*/ 1819275 w 3638550"/>
                <a:gd name="connsiteY1" fmla="*/ 1819275 h 1819275"/>
                <a:gd name="connsiteX2" fmla="*/ 0 w 3638550"/>
                <a:gd name="connsiteY2" fmla="*/ 0 h 1819275"/>
                <a:gd name="connsiteX0" fmla="*/ 1819275 w 1819275"/>
                <a:gd name="connsiteY0" fmla="*/ 0 h 1819275"/>
                <a:gd name="connsiteX1" fmla="*/ 0 w 1819275"/>
                <a:gd name="connsiteY1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9275" h="1819275">
                  <a:moveTo>
                    <a:pt x="1819275" y="0"/>
                  </a:moveTo>
                  <a:cubicBezTo>
                    <a:pt x="1819275" y="1004758"/>
                    <a:pt x="1004758" y="1819275"/>
                    <a:pt x="0" y="1819275"/>
                  </a:cubicBezTo>
                </a:path>
              </a:pathLst>
            </a:custGeom>
            <a:noFill/>
            <a:ln w="3810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9730C85-9BD9-557E-136C-EE49615DE116}"/>
                </a:ext>
              </a:extLst>
            </p:cNvPr>
            <p:cNvGrpSpPr/>
            <p:nvPr/>
          </p:nvGrpSpPr>
          <p:grpSpPr>
            <a:xfrm>
              <a:off x="1727455" y="1321568"/>
              <a:ext cx="5663945" cy="716782"/>
              <a:chOff x="1727455" y="1321568"/>
              <a:chExt cx="5663945" cy="716782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F888E0-58D6-B4DB-0B05-267C8413F2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1323975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模型加深的训练困境：梯度消失</a:t>
                </a: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2E916CAC-604C-6B5D-0562-D0F8ADF09FCE}"/>
                  </a:ext>
                </a:extLst>
              </p:cNvPr>
              <p:cNvSpPr/>
              <p:nvPr/>
            </p:nvSpPr>
            <p:spPr>
              <a:xfrm>
                <a:off x="1727455" y="1321568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24DAD6D4-080B-6DF7-F2BA-B575CC63FBE8}"/>
                </a:ext>
              </a:extLst>
            </p:cNvPr>
            <p:cNvGrpSpPr/>
            <p:nvPr/>
          </p:nvGrpSpPr>
          <p:grpSpPr>
            <a:xfrm>
              <a:off x="7540339" y="0"/>
              <a:ext cx="4651661" cy="6858000"/>
              <a:chOff x="7540339" y="0"/>
              <a:chExt cx="4651661" cy="6858000"/>
            </a:xfrm>
          </p:grpSpPr>
          <p:sp>
            <p:nvSpPr>
              <p:cNvPr id="49" name="任意多边形: 形状 59">
                <a:extLst>
                  <a:ext uri="{FF2B5EF4-FFF2-40B4-BE49-F238E27FC236}">
                    <a16:creationId xmlns:a16="http://schemas.microsoft.com/office/drawing/2014/main" id="{0DA77581-EBC8-E931-A88A-6AC84CC005C6}"/>
                  </a:ext>
                </a:extLst>
              </p:cNvPr>
              <p:cNvSpPr/>
              <p:nvPr/>
            </p:nvSpPr>
            <p:spPr>
              <a:xfrm>
                <a:off x="7779658" y="0"/>
                <a:ext cx="4412342" cy="6858000"/>
              </a:xfrm>
              <a:custGeom>
                <a:avLst/>
                <a:gdLst>
                  <a:gd name="connsiteX0" fmla="*/ 1295690 w 4412342"/>
                  <a:gd name="connsiteY0" fmla="*/ 0 h 6858000"/>
                  <a:gd name="connsiteX1" fmla="*/ 4412342 w 4412342"/>
                  <a:gd name="connsiteY1" fmla="*/ 0 h 6858000"/>
                  <a:gd name="connsiteX2" fmla="*/ 4412342 w 4412342"/>
                  <a:gd name="connsiteY2" fmla="*/ 1636729 h 6858000"/>
                  <a:gd name="connsiteX3" fmla="*/ 4272563 w 4412342"/>
                  <a:gd name="connsiteY3" fmla="*/ 1672670 h 6858000"/>
                  <a:gd name="connsiteX4" fmla="*/ 3111228 w 4412342"/>
                  <a:gd name="connsiteY4" fmla="*/ 3251199 h 6858000"/>
                  <a:gd name="connsiteX5" fmla="*/ 4272563 w 4412342"/>
                  <a:gd name="connsiteY5" fmla="*/ 4829728 h 6858000"/>
                  <a:gd name="connsiteX6" fmla="*/ 4412342 w 4412342"/>
                  <a:gd name="connsiteY6" fmla="*/ 4865669 h 6858000"/>
                  <a:gd name="connsiteX7" fmla="*/ 4412342 w 4412342"/>
                  <a:gd name="connsiteY7" fmla="*/ 6858000 h 6858000"/>
                  <a:gd name="connsiteX8" fmla="*/ 1670654 w 4412342"/>
                  <a:gd name="connsiteY8" fmla="*/ 6858000 h 6858000"/>
                  <a:gd name="connsiteX9" fmla="*/ 1550198 w 4412342"/>
                  <a:gd name="connsiteY9" fmla="*/ 6753659 h 6858000"/>
                  <a:gd name="connsiteX10" fmla="*/ 0 w 4412342"/>
                  <a:gd name="connsiteY10" fmla="*/ 3251200 h 6858000"/>
                  <a:gd name="connsiteX11" fmla="*/ 1229199 w 4412342"/>
                  <a:gd name="connsiteY11" fmla="*/ 6974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2342" h="6858000">
                    <a:moveTo>
                      <a:pt x="1295690" y="0"/>
                    </a:moveTo>
                    <a:lnTo>
                      <a:pt x="4412342" y="0"/>
                    </a:lnTo>
                    <a:lnTo>
                      <a:pt x="4412342" y="1636729"/>
                    </a:lnTo>
                    <a:lnTo>
                      <a:pt x="4272563" y="1672670"/>
                    </a:lnTo>
                    <a:cubicBezTo>
                      <a:pt x="3599745" y="1881938"/>
                      <a:pt x="3111228" y="2509519"/>
                      <a:pt x="3111228" y="3251199"/>
                    </a:cubicBezTo>
                    <a:cubicBezTo>
                      <a:pt x="3111228" y="3992879"/>
                      <a:pt x="3599745" y="4620460"/>
                      <a:pt x="4272563" y="4829728"/>
                    </a:cubicBezTo>
                    <a:lnTo>
                      <a:pt x="4412342" y="4865669"/>
                    </a:lnTo>
                    <a:lnTo>
                      <a:pt x="4412342" y="6858000"/>
                    </a:lnTo>
                    <a:lnTo>
                      <a:pt x="1670654" y="6858000"/>
                    </a:lnTo>
                    <a:lnTo>
                      <a:pt x="1550198" y="6753659"/>
                    </a:lnTo>
                    <a:cubicBezTo>
                      <a:pt x="597879" y="5888107"/>
                      <a:pt x="0" y="4639475"/>
                      <a:pt x="0" y="3251200"/>
                    </a:cubicBezTo>
                    <a:cubicBezTo>
                      <a:pt x="0" y="2026252"/>
                      <a:pt x="465477" y="910022"/>
                      <a:pt x="1229199" y="69741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CA1C1C54-27CF-82C4-7D51-A8A3BF69EBF2}"/>
                  </a:ext>
                </a:extLst>
              </p:cNvPr>
              <p:cNvSpPr/>
              <p:nvPr/>
            </p:nvSpPr>
            <p:spPr>
              <a:xfrm>
                <a:off x="7540339" y="3124369"/>
                <a:ext cx="359228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目录</a:t>
                </a:r>
                <a:endPara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9EEDDC8-90B0-FC0B-CAC0-5431A705DB40}"/>
                </a:ext>
              </a:extLst>
            </p:cNvPr>
            <p:cNvGrpSpPr/>
            <p:nvPr/>
          </p:nvGrpSpPr>
          <p:grpSpPr>
            <a:xfrm>
              <a:off x="1727455" y="2333605"/>
              <a:ext cx="5663945" cy="716782"/>
              <a:chOff x="1727455" y="2419283"/>
              <a:chExt cx="5663945" cy="716782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88D3AFF-2A27-DB11-2B0B-880116BF71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2421690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深度模型训练策略：残差连接</a:t>
                </a: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58EC8935-9522-1B78-8163-24DFB6C841A5}"/>
                  </a:ext>
                </a:extLst>
              </p:cNvPr>
              <p:cNvSpPr/>
              <p:nvPr/>
            </p:nvSpPr>
            <p:spPr>
              <a:xfrm>
                <a:off x="1727455" y="2419283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tx2">
                        <a:alpha val="0"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02</a:t>
                </a: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5E17075-5FC9-0D87-35BA-88866B0A490A}"/>
              </a:ext>
            </a:extLst>
          </p:cNvPr>
          <p:cNvSpPr txBox="1">
            <a:spLocks/>
          </p:cNvSpPr>
          <p:nvPr/>
        </p:nvSpPr>
        <p:spPr>
          <a:xfrm>
            <a:off x="2573268" y="3318923"/>
            <a:ext cx="481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深度模型训练策略：归一化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25FDEE0-2B2A-653F-D53B-CBF2BDDEE4AC}"/>
              </a:ext>
            </a:extLst>
          </p:cNvPr>
          <p:cNvSpPr/>
          <p:nvPr/>
        </p:nvSpPr>
        <p:spPr>
          <a:xfrm>
            <a:off x="1727455" y="3324630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03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E0A5CF-25A6-4EFA-3E4A-6B17463CE49D}"/>
              </a:ext>
            </a:extLst>
          </p:cNvPr>
          <p:cNvSpPr txBox="1">
            <a:spLocks/>
          </p:cNvSpPr>
          <p:nvPr/>
        </p:nvSpPr>
        <p:spPr>
          <a:xfrm>
            <a:off x="2573269" y="4321933"/>
            <a:ext cx="558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深度模型训练策略：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Xavier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初始化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&amp;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初始化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EB16955-C066-AA8B-D811-3D80785ED2D9}"/>
              </a:ext>
            </a:extLst>
          </p:cNvPr>
          <p:cNvSpPr/>
          <p:nvPr/>
        </p:nvSpPr>
        <p:spPr>
          <a:xfrm>
            <a:off x="1727456" y="4319526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04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91B2CF8-724E-8192-B024-30B1B5FB60A4}"/>
              </a:ext>
            </a:extLst>
          </p:cNvPr>
          <p:cNvSpPr txBox="1">
            <a:spLocks/>
          </p:cNvSpPr>
          <p:nvPr/>
        </p:nvSpPr>
        <p:spPr>
          <a:xfrm>
            <a:off x="2573268" y="5333970"/>
            <a:ext cx="5715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深度神经网络的发展历程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0282497-5A3F-ABBB-3972-46A56B202D07}"/>
              </a:ext>
            </a:extLst>
          </p:cNvPr>
          <p:cNvSpPr/>
          <p:nvPr/>
        </p:nvSpPr>
        <p:spPr>
          <a:xfrm>
            <a:off x="1727456" y="5331563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663199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90CFE-3FB8-D4D2-AD21-7BAE6F231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FF2F189F-1FCF-4FD2-7A37-07354513748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任意多边形: 形状 37">
              <a:extLst>
                <a:ext uri="{FF2B5EF4-FFF2-40B4-BE49-F238E27FC236}">
                  <a16:creationId xmlns:a16="http://schemas.microsoft.com/office/drawing/2014/main" id="{D89D36EF-7401-BCD3-03C8-6775E19DDBCC}"/>
                </a:ext>
              </a:extLst>
            </p:cNvPr>
            <p:cNvSpPr/>
            <p:nvPr/>
          </p:nvSpPr>
          <p:spPr>
            <a:xfrm>
              <a:off x="0" y="0"/>
              <a:ext cx="1819275" cy="1819275"/>
            </a:xfrm>
            <a:custGeom>
              <a:avLst/>
              <a:gdLst>
                <a:gd name="connsiteX0" fmla="*/ 0 w 3638550"/>
                <a:gd name="connsiteY0" fmla="*/ 1819275 h 3638550"/>
                <a:gd name="connsiteX1" fmla="*/ 1819275 w 3638550"/>
                <a:gd name="connsiteY1" fmla="*/ 0 h 3638550"/>
                <a:gd name="connsiteX2" fmla="*/ 3638550 w 3638550"/>
                <a:gd name="connsiteY2" fmla="*/ 1819275 h 3638550"/>
                <a:gd name="connsiteX3" fmla="*/ 1819275 w 3638550"/>
                <a:gd name="connsiteY3" fmla="*/ 3638550 h 3638550"/>
                <a:gd name="connsiteX4" fmla="*/ 0 w 3638550"/>
                <a:gd name="connsiteY4" fmla="*/ 1819275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4" fmla="*/ 1910715 w 3638550"/>
                <a:gd name="connsiteY4" fmla="*/ 91440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0" fmla="*/ 3638550 w 3638550"/>
                <a:gd name="connsiteY0" fmla="*/ 0 h 1819275"/>
                <a:gd name="connsiteX1" fmla="*/ 1819275 w 3638550"/>
                <a:gd name="connsiteY1" fmla="*/ 1819275 h 1819275"/>
                <a:gd name="connsiteX2" fmla="*/ 0 w 3638550"/>
                <a:gd name="connsiteY2" fmla="*/ 0 h 1819275"/>
                <a:gd name="connsiteX0" fmla="*/ 1819275 w 1819275"/>
                <a:gd name="connsiteY0" fmla="*/ 0 h 1819275"/>
                <a:gd name="connsiteX1" fmla="*/ 0 w 1819275"/>
                <a:gd name="connsiteY1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9275" h="1819275">
                  <a:moveTo>
                    <a:pt x="1819275" y="0"/>
                  </a:moveTo>
                  <a:cubicBezTo>
                    <a:pt x="1819275" y="1004758"/>
                    <a:pt x="1004758" y="1819275"/>
                    <a:pt x="0" y="1819275"/>
                  </a:cubicBezTo>
                </a:path>
              </a:pathLst>
            </a:custGeom>
            <a:noFill/>
            <a:ln w="3810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9730C85-9BD9-557E-136C-EE49615DE116}"/>
                </a:ext>
              </a:extLst>
            </p:cNvPr>
            <p:cNvGrpSpPr/>
            <p:nvPr/>
          </p:nvGrpSpPr>
          <p:grpSpPr>
            <a:xfrm>
              <a:off x="1727455" y="1321568"/>
              <a:ext cx="5663945" cy="716782"/>
              <a:chOff x="1727455" y="1321568"/>
              <a:chExt cx="5663945" cy="716782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0F888E0-58D6-B4DB-0B05-267C8413F2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1323975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模型加深的训练困境：梯度消失</a:t>
                </a: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2E916CAC-604C-6B5D-0562-D0F8ADF09FCE}"/>
                  </a:ext>
                </a:extLst>
              </p:cNvPr>
              <p:cNvSpPr/>
              <p:nvPr/>
            </p:nvSpPr>
            <p:spPr>
              <a:xfrm>
                <a:off x="1727455" y="1321568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24DAD6D4-080B-6DF7-F2BA-B575CC63FBE8}"/>
                </a:ext>
              </a:extLst>
            </p:cNvPr>
            <p:cNvGrpSpPr/>
            <p:nvPr/>
          </p:nvGrpSpPr>
          <p:grpSpPr>
            <a:xfrm>
              <a:off x="7540339" y="0"/>
              <a:ext cx="4651661" cy="6858000"/>
              <a:chOff x="7540339" y="0"/>
              <a:chExt cx="4651661" cy="6858000"/>
            </a:xfrm>
          </p:grpSpPr>
          <p:sp>
            <p:nvSpPr>
              <p:cNvPr id="49" name="任意多边形: 形状 59">
                <a:extLst>
                  <a:ext uri="{FF2B5EF4-FFF2-40B4-BE49-F238E27FC236}">
                    <a16:creationId xmlns:a16="http://schemas.microsoft.com/office/drawing/2014/main" id="{0DA77581-EBC8-E931-A88A-6AC84CC005C6}"/>
                  </a:ext>
                </a:extLst>
              </p:cNvPr>
              <p:cNvSpPr/>
              <p:nvPr/>
            </p:nvSpPr>
            <p:spPr>
              <a:xfrm>
                <a:off x="7779658" y="0"/>
                <a:ext cx="4412342" cy="6858000"/>
              </a:xfrm>
              <a:custGeom>
                <a:avLst/>
                <a:gdLst>
                  <a:gd name="connsiteX0" fmla="*/ 1295690 w 4412342"/>
                  <a:gd name="connsiteY0" fmla="*/ 0 h 6858000"/>
                  <a:gd name="connsiteX1" fmla="*/ 4412342 w 4412342"/>
                  <a:gd name="connsiteY1" fmla="*/ 0 h 6858000"/>
                  <a:gd name="connsiteX2" fmla="*/ 4412342 w 4412342"/>
                  <a:gd name="connsiteY2" fmla="*/ 1636729 h 6858000"/>
                  <a:gd name="connsiteX3" fmla="*/ 4272563 w 4412342"/>
                  <a:gd name="connsiteY3" fmla="*/ 1672670 h 6858000"/>
                  <a:gd name="connsiteX4" fmla="*/ 3111228 w 4412342"/>
                  <a:gd name="connsiteY4" fmla="*/ 3251199 h 6858000"/>
                  <a:gd name="connsiteX5" fmla="*/ 4272563 w 4412342"/>
                  <a:gd name="connsiteY5" fmla="*/ 4829728 h 6858000"/>
                  <a:gd name="connsiteX6" fmla="*/ 4412342 w 4412342"/>
                  <a:gd name="connsiteY6" fmla="*/ 4865669 h 6858000"/>
                  <a:gd name="connsiteX7" fmla="*/ 4412342 w 4412342"/>
                  <a:gd name="connsiteY7" fmla="*/ 6858000 h 6858000"/>
                  <a:gd name="connsiteX8" fmla="*/ 1670654 w 4412342"/>
                  <a:gd name="connsiteY8" fmla="*/ 6858000 h 6858000"/>
                  <a:gd name="connsiteX9" fmla="*/ 1550198 w 4412342"/>
                  <a:gd name="connsiteY9" fmla="*/ 6753659 h 6858000"/>
                  <a:gd name="connsiteX10" fmla="*/ 0 w 4412342"/>
                  <a:gd name="connsiteY10" fmla="*/ 3251200 h 6858000"/>
                  <a:gd name="connsiteX11" fmla="*/ 1229199 w 4412342"/>
                  <a:gd name="connsiteY11" fmla="*/ 6974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2342" h="6858000">
                    <a:moveTo>
                      <a:pt x="1295690" y="0"/>
                    </a:moveTo>
                    <a:lnTo>
                      <a:pt x="4412342" y="0"/>
                    </a:lnTo>
                    <a:lnTo>
                      <a:pt x="4412342" y="1636729"/>
                    </a:lnTo>
                    <a:lnTo>
                      <a:pt x="4272563" y="1672670"/>
                    </a:lnTo>
                    <a:cubicBezTo>
                      <a:pt x="3599745" y="1881938"/>
                      <a:pt x="3111228" y="2509519"/>
                      <a:pt x="3111228" y="3251199"/>
                    </a:cubicBezTo>
                    <a:cubicBezTo>
                      <a:pt x="3111228" y="3992879"/>
                      <a:pt x="3599745" y="4620460"/>
                      <a:pt x="4272563" y="4829728"/>
                    </a:cubicBezTo>
                    <a:lnTo>
                      <a:pt x="4412342" y="4865669"/>
                    </a:lnTo>
                    <a:lnTo>
                      <a:pt x="4412342" y="6858000"/>
                    </a:lnTo>
                    <a:lnTo>
                      <a:pt x="1670654" y="6858000"/>
                    </a:lnTo>
                    <a:lnTo>
                      <a:pt x="1550198" y="6753659"/>
                    </a:lnTo>
                    <a:cubicBezTo>
                      <a:pt x="597879" y="5888107"/>
                      <a:pt x="0" y="4639475"/>
                      <a:pt x="0" y="3251200"/>
                    </a:cubicBezTo>
                    <a:cubicBezTo>
                      <a:pt x="0" y="2026252"/>
                      <a:pt x="465477" y="910022"/>
                      <a:pt x="1229199" y="69741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CA1C1C54-27CF-82C4-7D51-A8A3BF69EBF2}"/>
                  </a:ext>
                </a:extLst>
              </p:cNvPr>
              <p:cNvSpPr/>
              <p:nvPr/>
            </p:nvSpPr>
            <p:spPr>
              <a:xfrm>
                <a:off x="7540339" y="3124369"/>
                <a:ext cx="359228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目录</a:t>
                </a:r>
                <a:endPara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9EEDDC8-90B0-FC0B-CAC0-5431A705DB40}"/>
                </a:ext>
              </a:extLst>
            </p:cNvPr>
            <p:cNvGrpSpPr/>
            <p:nvPr/>
          </p:nvGrpSpPr>
          <p:grpSpPr>
            <a:xfrm>
              <a:off x="1727455" y="2333605"/>
              <a:ext cx="5663945" cy="716782"/>
              <a:chOff x="1727455" y="2419283"/>
              <a:chExt cx="5663945" cy="716782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B88D3AFF-2A27-DB11-2B0B-880116BF71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2421690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深度模型训练策略：残差连接</a:t>
                </a: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58EC8935-9522-1B78-8163-24DFB6C841A5}"/>
                  </a:ext>
                </a:extLst>
              </p:cNvPr>
              <p:cNvSpPr/>
              <p:nvPr/>
            </p:nvSpPr>
            <p:spPr>
              <a:xfrm>
                <a:off x="1727455" y="2419283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tx2">
                        <a:alpha val="0"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02</a:t>
                </a: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5E17075-5FC9-0D87-35BA-88866B0A490A}"/>
              </a:ext>
            </a:extLst>
          </p:cNvPr>
          <p:cNvSpPr txBox="1">
            <a:spLocks/>
          </p:cNvSpPr>
          <p:nvPr/>
        </p:nvSpPr>
        <p:spPr>
          <a:xfrm>
            <a:off x="2573268" y="3318923"/>
            <a:ext cx="481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深度模型训练策略：归一化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25FDEE0-2B2A-653F-D53B-CBF2BDDEE4AC}"/>
              </a:ext>
            </a:extLst>
          </p:cNvPr>
          <p:cNvSpPr/>
          <p:nvPr/>
        </p:nvSpPr>
        <p:spPr>
          <a:xfrm>
            <a:off x="1727455" y="3324630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03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E0A5CF-25A6-4EFA-3E4A-6B17463CE49D}"/>
              </a:ext>
            </a:extLst>
          </p:cNvPr>
          <p:cNvSpPr txBox="1">
            <a:spLocks/>
          </p:cNvSpPr>
          <p:nvPr/>
        </p:nvSpPr>
        <p:spPr>
          <a:xfrm>
            <a:off x="2573269" y="4321933"/>
            <a:ext cx="558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深度模型训练策略：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Xavier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初始化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&amp;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初始化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EB16955-C066-AA8B-D811-3D80785ED2D9}"/>
              </a:ext>
            </a:extLst>
          </p:cNvPr>
          <p:cNvSpPr/>
          <p:nvPr/>
        </p:nvSpPr>
        <p:spPr>
          <a:xfrm>
            <a:off x="1727456" y="4319526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04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91B2CF8-724E-8192-B024-30B1B5FB60A4}"/>
              </a:ext>
            </a:extLst>
          </p:cNvPr>
          <p:cNvSpPr txBox="1">
            <a:spLocks/>
          </p:cNvSpPr>
          <p:nvPr/>
        </p:nvSpPr>
        <p:spPr>
          <a:xfrm>
            <a:off x="2573268" y="5333970"/>
            <a:ext cx="5715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深度神经网络的发展历程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0282497-5A3F-ABBB-3972-46A56B202D07}"/>
              </a:ext>
            </a:extLst>
          </p:cNvPr>
          <p:cNvSpPr/>
          <p:nvPr/>
        </p:nvSpPr>
        <p:spPr>
          <a:xfrm>
            <a:off x="1727456" y="5331563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5631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深度模型训练的困境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在卷积神经网络上不断加深网络，训练集的错误率会上升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28" y="2245959"/>
            <a:ext cx="8541189" cy="25528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38889" y="5067519"/>
            <a:ext cx="330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不是过拟合导致</a:t>
            </a:r>
            <a:r>
              <a:rPr lang="en-US" altLang="zh-CN" b="1" dirty="0">
                <a:solidFill>
                  <a:srgbClr val="FF0000"/>
                </a:solidFill>
              </a:rPr>
              <a:t>,</a:t>
            </a:r>
            <a:r>
              <a:rPr lang="zh-CN" altLang="en-US" b="1" dirty="0">
                <a:solidFill>
                  <a:srgbClr val="FF0000"/>
                </a:solidFill>
              </a:rPr>
              <a:t> 而是欠拟合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F2AD8AA-2EEA-418F-0992-8CCDF92D07DB}"/>
              </a:ext>
            </a:extLst>
          </p:cNvPr>
          <p:cNvSpPr txBox="1">
            <a:spLocks/>
          </p:cNvSpPr>
          <p:nvPr/>
        </p:nvSpPr>
        <p:spPr>
          <a:xfrm>
            <a:off x="833463" y="5715618"/>
            <a:ext cx="10515600" cy="51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p"/>
              <a:defRPr sz="21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这种现象背后的问题是优化问题，越深的模型越难训练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948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随机初始化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Gaussian</a:t>
                </a:r>
                <a:r>
                  <a:rPr lang="zh-CN" altLang="en-US" dirty="0"/>
                  <a:t>分布初始化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参数从一个固定均值（比如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）和固定方差（比如</a:t>
                </a:r>
                <a:r>
                  <a:rPr lang="en-US" altLang="zh-CN" dirty="0"/>
                  <a:t>0.01</a:t>
                </a:r>
                <a:r>
                  <a:rPr lang="zh-CN" altLang="en-US" dirty="0"/>
                  <a:t>）的</a:t>
                </a:r>
                <a:r>
                  <a:rPr lang="en-US" altLang="zh-CN" dirty="0"/>
                  <a:t>Gaussian</a:t>
                </a:r>
                <a:r>
                  <a:rPr lang="zh-CN" altLang="en-US" dirty="0"/>
                  <a:t>分布进行随机初始化。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均匀分布初始化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参数可以在区间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/>
                  <a:t>内采用均匀分布进行初始化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3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/>
              <p:cNvSpPr txBox="1"/>
              <p:nvPr/>
            </p:nvSpPr>
            <p:spPr>
              <a:xfrm>
                <a:off x="2662745" y="2339724"/>
                <a:ext cx="671627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1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𝑾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𝜎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∗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np</m:t>
                      </m:r>
                      <m: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random</m:t>
                      </m:r>
                      <m: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randn</m:t>
                      </m:r>
                      <m:d>
                        <m:d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fan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in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fan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out</m:t>
                          </m:r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45" y="2339724"/>
                <a:ext cx="6716275" cy="415498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/>
              <p:cNvSpPr txBox="1"/>
              <p:nvPr/>
            </p:nvSpPr>
            <p:spPr>
              <a:xfrm>
                <a:off x="2662744" y="4665638"/>
                <a:ext cx="671627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1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𝑾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m:rPr>
                          <m:sty m:val="p"/>
                        </m:rP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∗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np</m:t>
                      </m:r>
                      <m: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random</m:t>
                      </m:r>
                      <m: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</m:t>
                      </m:r>
                      <m:d>
                        <m:d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fan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in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fan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out</m:t>
                          </m:r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44" y="4665638"/>
                <a:ext cx="6716275" cy="415498"/>
              </a:xfrm>
              <a:prstGeom prst="rect">
                <a:avLst/>
              </a:prstGeom>
              <a:blipFill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02419" y="3604447"/>
                <a:ext cx="1998505" cy="9252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若方差为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kumimoji="0" lang="en-US" altLang="zh-CN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zh-CN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，那么</a:t>
                </a:r>
                <a14:m>
                  <m:oMath xmlns:m="http://schemas.openxmlformats.org/officeDocument/2006/math">
                    <m:r>
                      <a:rPr kumimoji="0" lang="en-US" altLang="zh-CN" sz="2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kumimoji="0" lang="en-US" altLang="zh-CN" sz="2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zh-CN" sz="2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zh-CN" sz="2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altLang="zh-CN" sz="21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1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altLang="zh-CN" sz="21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419" y="3604447"/>
                <a:ext cx="1998505" cy="925286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2933995" y="5774710"/>
            <a:ext cx="6651172" cy="41549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在浅层网络时效果不错，但是深层网络就有较大问题</a:t>
            </a:r>
          </a:p>
        </p:txBody>
      </p:sp>
    </p:spTree>
    <p:extLst>
      <p:ext uri="{BB962C8B-B14F-4D97-AF65-F5344CB8AC3E}">
        <p14:creationId xmlns:p14="http://schemas.microsoft.com/office/powerpoint/2010/main" val="28013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099" y="1128698"/>
            <a:ext cx="6897803" cy="5198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随机初始化的问题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0982" y="1082697"/>
            <a:ext cx="3316382" cy="13701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zh-CN" altLang="en-US" dirty="0"/>
              <a:t>看看激活函数的输出统计</a:t>
            </a:r>
            <a:endParaRPr lang="en-US" altLang="zh-CN" dirty="0"/>
          </a:p>
          <a:p>
            <a:r>
              <a:rPr lang="en-US" altLang="zh-CN" dirty="0"/>
              <a:t>10</a:t>
            </a:r>
            <a:r>
              <a:rPr lang="zh-CN" altLang="en-US" dirty="0"/>
              <a:t>层，每层</a:t>
            </a:r>
            <a:r>
              <a:rPr lang="en-US" altLang="zh-CN" dirty="0"/>
              <a:t>500</a:t>
            </a:r>
            <a:r>
              <a:rPr lang="zh-CN" altLang="en-US" dirty="0"/>
              <a:t>个神经元，用</a:t>
            </a:r>
            <a:r>
              <a:rPr lang="en-US" altLang="zh-CN" dirty="0" err="1"/>
              <a:t>tanh</a:t>
            </a:r>
            <a:r>
              <a:rPr lang="zh-CN" altLang="en-US" dirty="0"/>
              <a:t>非线性函数，用小随机数初始化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4214697" y="3390900"/>
            <a:ext cx="160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所有的激活输出都变成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0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/>
              <p:cNvSpPr txBox="1"/>
              <p:nvPr/>
            </p:nvSpPr>
            <p:spPr>
              <a:xfrm>
                <a:off x="2906591" y="6384538"/>
                <a:ext cx="6378818" cy="4154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1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𝑾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=0.01∗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np</m:t>
                      </m:r>
                      <m: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random</m:t>
                      </m:r>
                      <m: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randn</m:t>
                      </m:r>
                      <m:d>
                        <m:d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fan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in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fan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out</m:t>
                          </m:r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591" y="6384538"/>
                <a:ext cx="6378818" cy="415498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6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随机初始化的问题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04603" y="1488963"/>
            <a:ext cx="3189409" cy="74385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激活函数输出饱和，输出</a:t>
            </a:r>
            <a:r>
              <a:rPr lang="en-US" altLang="zh-CN" dirty="0"/>
              <a:t>1</a:t>
            </a:r>
            <a:r>
              <a:rPr lang="zh-CN" altLang="en-US" dirty="0"/>
              <a:t>或者</a:t>
            </a:r>
            <a:r>
              <a:rPr lang="en-US" altLang="zh-CN" dirty="0"/>
              <a:t>-1</a:t>
            </a:r>
            <a:r>
              <a:rPr lang="zh-CN" altLang="en-US" dirty="0"/>
              <a:t>，</a:t>
            </a:r>
          </a:p>
        </p:txBody>
      </p:sp>
      <p:pic>
        <p:nvPicPr>
          <p:cNvPr id="7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906592" y="1300468"/>
            <a:ext cx="6079263" cy="4997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/>
              <p:cNvSpPr txBox="1"/>
              <p:nvPr/>
            </p:nvSpPr>
            <p:spPr>
              <a:xfrm>
                <a:off x="2906591" y="6384538"/>
                <a:ext cx="6378818" cy="4154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1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𝑾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∗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np</m:t>
                      </m:r>
                      <m: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random</m:t>
                      </m:r>
                      <m: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randn</m:t>
                      </m:r>
                      <m:d>
                        <m:d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fan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in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fan</m:t>
                          </m:r>
                          <m: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kumimoji="0" lang="en-US" altLang="zh-C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out</m:t>
                          </m:r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591" y="6384538"/>
                <a:ext cx="6378818" cy="415498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804603" y="1488964"/>
            <a:ext cx="3342511" cy="9778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30016" y="1870502"/>
            <a:ext cx="11272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梯度为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0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17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1D9C-9E82-386C-FC4E-9FA2BE9D2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ED1884-4D2A-4F68-1C57-E0A28A32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Xavier </a:t>
            </a:r>
            <a:r>
              <a:rPr lang="zh-CN" altLang="en-US" dirty="0"/>
              <a:t>初始化</a:t>
            </a:r>
            <a:r>
              <a:rPr lang="en-US" altLang="zh-CN" dirty="0"/>
              <a:t> (Glorot et al., 2010)</a:t>
            </a:r>
            <a:endParaRPr lang="zh-CN" alt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B41C7105-6E9B-4470-C80C-2690B3DF4A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980" y="1044810"/>
            <a:ext cx="6686818" cy="4923263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FA40CD17-C578-0759-43AC-6E5AE2598A8C}"/>
              </a:ext>
            </a:extLst>
          </p:cNvPr>
          <p:cNvSpPr txBox="1"/>
          <p:nvPr/>
        </p:nvSpPr>
        <p:spPr>
          <a:xfrm>
            <a:off x="6119734" y="1032531"/>
            <a:ext cx="272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也可以为均匀分布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28B74AD-4F22-9302-C3E5-229FF683F26D}"/>
                  </a:ext>
                </a:extLst>
              </p:cNvPr>
              <p:cNvSpPr txBox="1"/>
              <p:nvPr/>
            </p:nvSpPr>
            <p:spPr>
              <a:xfrm>
                <a:off x="5638800" y="1541393"/>
                <a:ext cx="4616604" cy="726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𝒰</m:t>
                      </m:r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(−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𝑜𝑢𝑡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0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28B74AD-4F22-9302-C3E5-229FF683F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541393"/>
                <a:ext cx="4616604" cy="726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0A63B765-A55D-BEA4-00DD-1FFB6CC75739}"/>
                  </a:ext>
                </a:extLst>
              </p:cNvPr>
              <p:cNvSpPr txBox="1"/>
              <p:nvPr/>
            </p:nvSpPr>
            <p:spPr>
              <a:xfrm>
                <a:off x="2362531" y="6162027"/>
                <a:ext cx="7729737" cy="4154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altLang="zh-CN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W</a:t>
                </a:r>
                <a14:m>
                  <m:oMath xmlns:m="http://schemas.openxmlformats.org/officeDocument/2006/math">
                    <m:r>
                      <a:rPr kumimoji="0" lang="en-US" altLang="zh-CN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np</m:t>
                    </m:r>
                    <m: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random</m:t>
                    </m:r>
                    <m: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randn</m:t>
                    </m:r>
                    <m:d>
                      <m:dPr>
                        <m:ctrlPr>
                          <a:rPr kumimoji="0" lang="en-US" altLang="zh-CN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  <m: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b>
                        </m:sSub>
                        <m:r>
                          <a:rPr kumimoji="0" lang="en-US" altLang="zh-CN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kumimoji="0" lang="en-US" altLang="zh-CN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∗</m:t>
                    </m:r>
                    <m:r>
                      <m:rPr>
                        <m:sty m:val="p"/>
                      </m:rP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np</m:t>
                    </m:r>
                    <m:r>
                      <a:rPr kumimoji="0" lang="en-US" altLang="zh-CN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sqrt</m:t>
                    </m:r>
                    <m:d>
                      <m:dPr>
                        <m:ctrlPr>
                          <a:rPr kumimoji="0" lang="en-US" altLang="zh-CN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2/(</m:t>
                        </m:r>
                        <m:sSub>
                          <m:sSubPr>
                            <m:ctrlP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kumimoji="0" lang="en-US" altLang="zh-CN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0A63B765-A55D-BEA4-00DD-1FFB6CC75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31" y="6162027"/>
                <a:ext cx="7729737" cy="415498"/>
              </a:xfrm>
              <a:prstGeom prst="rect">
                <a:avLst/>
              </a:prstGeom>
              <a:blipFill>
                <a:blip r:embed="rId5"/>
                <a:stretch>
                  <a:fillRect l="-946" t="-8824" b="-27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4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Xavier </a:t>
            </a:r>
            <a:r>
              <a:rPr lang="zh-CN" altLang="en-US" dirty="0"/>
              <a:t>初始化的问题</a:t>
            </a:r>
          </a:p>
        </p:txBody>
      </p:sp>
      <p:pic>
        <p:nvPicPr>
          <p:cNvPr id="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27018" y="1062549"/>
            <a:ext cx="6737965" cy="4934980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6718468" y="1542179"/>
            <a:ext cx="226782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当使用</a:t>
            </a:r>
            <a:r>
              <a:rPr kumimoji="0" lang="en-US" altLang="zh-CN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ReLU</a:t>
            </a: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时，方差又接近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0</a:t>
            </a: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6DF2ACDD-A8D4-3D44-4367-71842E4BDD0C}"/>
                  </a:ext>
                </a:extLst>
              </p:cNvPr>
              <p:cNvSpPr txBox="1"/>
              <p:nvPr/>
            </p:nvSpPr>
            <p:spPr>
              <a:xfrm>
                <a:off x="2362531" y="6162027"/>
                <a:ext cx="7729737" cy="4154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altLang="zh-CN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W</a:t>
                </a:r>
                <a14:m>
                  <m:oMath xmlns:m="http://schemas.openxmlformats.org/officeDocument/2006/math">
                    <m:r>
                      <a:rPr kumimoji="0" lang="en-US" altLang="zh-CN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np</m:t>
                    </m:r>
                    <m: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random</m:t>
                    </m:r>
                    <m: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randn</m:t>
                    </m:r>
                    <m:d>
                      <m:dPr>
                        <m:ctrlPr>
                          <a:rPr kumimoji="0" lang="en-US" altLang="zh-CN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  <m: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b>
                        </m:sSub>
                        <m:r>
                          <a:rPr kumimoji="0" lang="en-US" altLang="zh-CN" sz="21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𝑀</m:t>
                            </m:r>
                          </m:e>
                          <m:sub>
                            <m:r>
                              <a:rPr kumimoji="0" lang="en-US" altLang="zh-CN" sz="2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kumimoji="0" lang="en-US" altLang="zh-CN" sz="2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∗</m:t>
                    </m:r>
                    <m:r>
                      <m:rPr>
                        <m:sty m:val="p"/>
                      </m:rP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np</m:t>
                    </m:r>
                    <m:r>
                      <a:rPr kumimoji="0" lang="en-US" altLang="zh-CN" sz="2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altLang="zh-CN" sz="2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sqrt</m:t>
                    </m:r>
                    <m:d>
                      <m:dPr>
                        <m:ctrlPr>
                          <a:rPr kumimoji="0" lang="en-US" altLang="zh-CN" sz="21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2/(</m:t>
                        </m:r>
                        <m:sSub>
                          <m:sSubPr>
                            <m:ctrlP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1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kumimoji="0" lang="en-US" altLang="zh-CN" sz="2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6DF2ACDD-A8D4-3D44-4367-71842E4BD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531" y="6162027"/>
                <a:ext cx="7729737" cy="415498"/>
              </a:xfrm>
              <a:prstGeom prst="rect">
                <a:avLst/>
              </a:prstGeom>
              <a:blipFill>
                <a:blip r:embed="rId3"/>
                <a:stretch>
                  <a:fillRect l="-946" t="-8824" b="-27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7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 </a:t>
            </a:r>
            <a:r>
              <a:rPr lang="zh-CN" altLang="en-US" dirty="0"/>
              <a:t>初始化（针对</a:t>
            </a:r>
            <a:r>
              <a:rPr lang="en-US" altLang="zh-CN" dirty="0" err="1"/>
              <a:t>ReLU</a:t>
            </a:r>
            <a:r>
              <a:rPr lang="zh-CN" altLang="en-US" dirty="0"/>
              <a:t>激活）</a:t>
            </a:r>
          </a:p>
        </p:txBody>
      </p:sp>
      <p:pic>
        <p:nvPicPr>
          <p:cNvPr id="7" name="Content Placeholder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65652" y="1346202"/>
            <a:ext cx="6660696" cy="500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/>
              <p:cNvSpPr txBox="1"/>
              <p:nvPr/>
            </p:nvSpPr>
            <p:spPr>
              <a:xfrm>
                <a:off x="2449287" y="6384538"/>
                <a:ext cx="7053941" cy="4154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1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𝑾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np</m:t>
                      </m:r>
                      <m: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random</m:t>
                      </m:r>
                      <m: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randn</m:t>
                      </m:r>
                      <m:d>
                        <m:d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∗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np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sqrt</m:t>
                      </m:r>
                      <m:d>
                        <m:d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altLang="zh-CN" sz="21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2/</m:t>
                          </m:r>
                          <m:sSub>
                            <m:sSubPr>
                              <m:ctrlP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287" y="6384538"/>
                <a:ext cx="7053941" cy="415498"/>
              </a:xfrm>
              <a:prstGeom prst="rect">
                <a:avLst/>
              </a:prstGeom>
              <a:blipFill>
                <a:blip r:embed="rId3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9"/>
          <p:cNvSpPr/>
          <p:nvPr/>
        </p:nvSpPr>
        <p:spPr>
          <a:xfrm>
            <a:off x="9529113" y="6457720"/>
            <a:ext cx="1191352" cy="276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+mn-cs"/>
              </a:rPr>
              <a:t>[He et al., 2015]</a:t>
            </a:r>
            <a:endParaRPr kumimoji="0" lang="zh-CN" altLang="zh-CN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344" y="1024042"/>
            <a:ext cx="2982005" cy="1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权重初始化背后的数学</a:t>
            </a:r>
            <a:r>
              <a:rPr lang="en-US" altLang="zh-CN" dirty="0"/>
              <a:t> (He et al., 2015)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244217" y="1044809"/>
                <a:ext cx="9523248" cy="4932533"/>
              </a:xfrm>
            </p:spPr>
            <p:txBody>
              <a:bodyPr/>
              <a:lstStyle/>
              <a:p>
                <a:r>
                  <a:rPr lang="zh-CN" altLang="en-US" dirty="0"/>
                  <a:t>思路：保持前向传播中不同层间激活值 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 反向传播中不同层间梯度 的方差相同</a:t>
                </a:r>
                <a:endParaRPr lang="en-US" altLang="zh-CN" dirty="0"/>
              </a:p>
              <a:p>
                <a:r>
                  <a:rPr lang="zh-CN" altLang="en-US" dirty="0"/>
                  <a:t>第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CN" altLang="en-US" dirty="0"/>
                  <a:t>层的仿射变换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dirty="0"/>
                  <a:t>   非线性变换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dirty="0">
                        <a:latin typeface="Cambria Math" panose="02040503050406030204" pitchFamily="18" charset="0"/>
                      </a:rPr>
                      <m:t>ReLU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假设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dirty="0"/>
                  <a:t>每个元素是独立同分布的，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dirty="0"/>
                  <a:t>每个元素也是独立同分布</a:t>
                </a:r>
                <a:endParaRPr lang="en-US" altLang="zh-CN" dirty="0"/>
              </a:p>
              <a:p>
                <a:r>
                  <a:rPr lang="zh-CN" altLang="en-US" dirty="0"/>
                  <a:t>假设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dirty="0"/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CN" altLang="en-US" dirty="0"/>
                  <a:t>互相独立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4217" y="1044809"/>
                <a:ext cx="9523248" cy="4932533"/>
              </a:xfrm>
              <a:blipFill>
                <a:blip r:embed="rId2"/>
                <a:stretch>
                  <a:fillRect l="-640" t="-1358" r="-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5"/>
          <p:cNvCxnSpPr/>
          <p:nvPr/>
        </p:nvCxnSpPr>
        <p:spPr>
          <a:xfrm flipH="1">
            <a:off x="2747381" y="3945248"/>
            <a:ext cx="615462" cy="9319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68937" y="3893796"/>
            <a:ext cx="404446" cy="1055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9"/>
          <p:cNvCxnSpPr/>
          <p:nvPr/>
        </p:nvCxnSpPr>
        <p:spPr>
          <a:xfrm>
            <a:off x="6445457" y="3897057"/>
            <a:ext cx="2479431" cy="9935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1"/>
          <p:cNvCxnSpPr/>
          <p:nvPr/>
        </p:nvCxnSpPr>
        <p:spPr>
          <a:xfrm flipH="1">
            <a:off x="4416006" y="3945248"/>
            <a:ext cx="175846" cy="9671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2"/>
              <p:cNvSpPr txBox="1"/>
              <p:nvPr/>
            </p:nvSpPr>
            <p:spPr>
              <a:xfrm>
                <a:off x="2008029" y="4943952"/>
                <a:ext cx="1306952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𝒛</m:t>
                        </m:r>
                      </m:e>
                      <m:sup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𝒍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的元素</a:t>
                </a:r>
              </a:p>
            </p:txBody>
          </p:sp>
        </mc:Choice>
        <mc:Fallback xmlns="">
          <p:sp>
            <p:nvSpPr>
              <p:cNvPr id="1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029" y="4943952"/>
                <a:ext cx="1306952" cy="380810"/>
              </a:xfrm>
              <a:prstGeom prst="rect">
                <a:avLst/>
              </a:prstGeom>
              <a:blipFill>
                <a:blip r:embed="rId3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3"/>
              <p:cNvSpPr txBox="1"/>
              <p:nvPr/>
            </p:nvSpPr>
            <p:spPr>
              <a:xfrm>
                <a:off x="5308758" y="4936612"/>
                <a:ext cx="1529969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𝑾</m:t>
                        </m:r>
                      </m:e>
                      <m:sup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𝒍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的元素</a:t>
                </a:r>
              </a:p>
            </p:txBody>
          </p:sp>
        </mc:Choice>
        <mc:Fallback xmlns="">
          <p:sp>
            <p:nvSpPr>
              <p:cNvPr id="12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758" y="4936612"/>
                <a:ext cx="1529969" cy="380810"/>
              </a:xfrm>
              <a:prstGeom prst="rect">
                <a:avLst/>
              </a:prstGeom>
              <a:blipFill>
                <a:blip r:embed="rId4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4"/>
              <p:cNvSpPr txBox="1"/>
              <p:nvPr/>
            </p:nvSpPr>
            <p:spPr>
              <a:xfrm>
                <a:off x="8289398" y="4938797"/>
                <a:ext cx="1743507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p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𝒍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的元素</a:t>
                </a:r>
              </a:p>
            </p:txBody>
          </p:sp>
        </mc:Choice>
        <mc:Fallback xmlns="">
          <p:sp>
            <p:nvSpPr>
              <p:cNvPr id="13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398" y="4938797"/>
                <a:ext cx="1743507" cy="380810"/>
              </a:xfrm>
              <a:prstGeom prst="rect">
                <a:avLst/>
              </a:prstGeom>
              <a:blipFill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5"/>
              <p:cNvSpPr txBox="1"/>
              <p:nvPr/>
            </p:nvSpPr>
            <p:spPr>
              <a:xfrm>
                <a:off x="3687055" y="4943952"/>
                <a:ext cx="1457902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p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𝒍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zh-CN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的维度</a:t>
                </a:r>
              </a:p>
            </p:txBody>
          </p:sp>
        </mc:Choice>
        <mc:Fallback xmlns="">
          <p:sp>
            <p:nvSpPr>
              <p:cNvPr id="1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055" y="4943952"/>
                <a:ext cx="1457902" cy="380810"/>
              </a:xfrm>
              <a:prstGeom prst="rect">
                <a:avLst/>
              </a:prstGeom>
              <a:blipFill>
                <a:blip r:embed="rId6"/>
                <a:stretch>
                  <a:fillRect t="-4839" r="-2929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6"/>
              <p:cNvSpPr/>
              <p:nvPr/>
            </p:nvSpPr>
            <p:spPr>
              <a:xfrm>
                <a:off x="2401734" y="3405803"/>
                <a:ext cx="5041316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  <m:r>
                            <a:rPr kumimoji="0" lang="en-US" altLang="zh-C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altLang="zh-C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34" y="3405803"/>
                <a:ext cx="5041316" cy="578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7"/>
              <p:cNvSpPr txBox="1"/>
              <p:nvPr/>
            </p:nvSpPr>
            <p:spPr>
              <a:xfrm>
                <a:off x="2197135" y="5607868"/>
                <a:ext cx="622324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+⋯+</m:t>
                          </m:r>
                          <m:sSub>
                            <m:sSub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+⋯+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35" y="5607868"/>
                <a:ext cx="6223246" cy="415498"/>
              </a:xfrm>
              <a:prstGeom prst="rect">
                <a:avLst/>
              </a:prstGeom>
              <a:blipFill>
                <a:blip r:embed="rId8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705030" y="2661461"/>
                <a:ext cx="4116127" cy="428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𝒛</m:t>
                          </m:r>
                        </m:e>
                        <m:sup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𝒍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𝑾</m:t>
                          </m:r>
                        </m:e>
                        <m:sup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𝒍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,: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𝒍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𝒍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030" y="2661461"/>
                <a:ext cx="4116127" cy="428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364696" y="2972390"/>
                <a:ext cx="4027063" cy="876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𝑾</m:t>
                              </m:r>
                            </m:e>
                            <m:sup>
                              <m: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𝒍</m:t>
                              </m:r>
                              <m: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𝒂</m:t>
                              </m:r>
                            </m:e>
                            <m:sup>
                              <m: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𝒍</m:t>
                              </m:r>
                              <m: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altLang="zh-CN" sz="2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e>
                          </m:d>
                        </m:e>
                      </m:nary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𝒃</m:t>
                          </m:r>
                        </m:e>
                        <m:sup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𝒍</m:t>
                          </m:r>
                          <m:r>
                            <a:rPr kumimoji="0" lang="en-US" altLang="zh-CN" sz="2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696" y="2972390"/>
                <a:ext cx="4027063" cy="8764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6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权重初始化背后的数学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那么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0" t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/>
              <p:nvPr/>
            </p:nvSpPr>
            <p:spPr>
              <a:xfrm>
                <a:off x="1675153" y="2770670"/>
                <a:ext cx="3823354" cy="457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  <m: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153" y="2770670"/>
                <a:ext cx="3823354" cy="457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/>
              <p:nvPr/>
            </p:nvSpPr>
            <p:spPr>
              <a:xfrm>
                <a:off x="6280630" y="2794582"/>
                <a:ext cx="4535985" cy="457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  <m: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630" y="2794582"/>
                <a:ext cx="4535985" cy="457113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6"/>
          <p:cNvSpPr/>
          <p:nvPr/>
        </p:nvSpPr>
        <p:spPr>
          <a:xfrm>
            <a:off x="5632864" y="2794582"/>
            <a:ext cx="549506" cy="441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24070" y="4497044"/>
                <a:ext cx="3083665" cy="457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70" y="4497044"/>
                <a:ext cx="3083665" cy="457113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63576" y="5473888"/>
                <a:ext cx="2941062" cy="457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576" y="5473888"/>
                <a:ext cx="2941062" cy="457113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833870" y="3505126"/>
                <a:ext cx="6923177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zh-CN" sz="21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zh-CN" sz="21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kumimoji="0" lang="en-US" altLang="zh-CN" sz="21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n-US" altLang="zh-CN" sz="21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𝑙</m:t>
                                      </m:r>
                                      <m:r>
                                        <a:rPr kumimoji="0" lang="en-US" altLang="zh-CN" sz="21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0" lang="en-US" altLang="zh-CN" sz="21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zh-CN" sz="21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kumimoji="0" lang="en-US" altLang="zh-CN" sz="21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kumimoji="0" lang="en-US" altLang="zh-CN" sz="21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𝑙</m:t>
                                      </m:r>
                                      <m:r>
                                        <a:rPr kumimoji="0" lang="en-US" altLang="zh-CN" sz="21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−1)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70" y="3505126"/>
                <a:ext cx="6923177" cy="538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D7FAB32-EAFF-1DF2-4DB3-B8AEC0D16AAE}"/>
                  </a:ext>
                </a:extLst>
              </p:cNvPr>
              <p:cNvSpPr/>
              <p:nvPr/>
            </p:nvSpPr>
            <p:spPr>
              <a:xfrm>
                <a:off x="5724070" y="4030433"/>
                <a:ext cx="2720425" cy="457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D7FAB32-EAFF-1DF2-4DB3-B8AEC0D16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70" y="4030433"/>
                <a:ext cx="2720425" cy="457113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ED1A923-E9A3-ECB3-C783-00C9D5198FE1}"/>
                  </a:ext>
                </a:extLst>
              </p:cNvPr>
              <p:cNvSpPr/>
              <p:nvPr/>
            </p:nvSpPr>
            <p:spPr>
              <a:xfrm>
                <a:off x="5514366" y="4985466"/>
                <a:ext cx="4937441" cy="457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=(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</m:e>
                        <m:sup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ED1A923-E9A3-ECB3-C783-00C9D5198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66" y="4985466"/>
                <a:ext cx="4937441" cy="457113"/>
              </a:xfrm>
              <a:prstGeom prst="rect">
                <a:avLst/>
              </a:prstGeom>
              <a:blipFill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3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2" grpId="0"/>
      <p:bldP spid="13" grpId="0"/>
      <p:bldP spid="10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权重初始化背后的数学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假设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，那么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−2)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dirty="0"/>
                  <a:t>由于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dirty="0">
                        <a:latin typeface="Cambria Math" panose="02040503050406030204" pitchFamily="18" charset="0"/>
                      </a:rPr>
                      <m:t>ReLU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i="0" dirty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0" t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/>
              <p:nvPr/>
            </p:nvSpPr>
            <p:spPr>
              <a:xfrm>
                <a:off x="915203" y="3794634"/>
                <a:ext cx="4535985" cy="457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03" y="3794634"/>
                <a:ext cx="4535985" cy="457113"/>
              </a:xfrm>
              <a:prstGeom prst="rect">
                <a:avLst/>
              </a:prstGeom>
              <a:blipFill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"/>
              <p:cNvSpPr/>
              <p:nvPr/>
            </p:nvSpPr>
            <p:spPr>
              <a:xfrm>
                <a:off x="6221030" y="3701937"/>
                <a:ext cx="4423968" cy="695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30" y="3701937"/>
                <a:ext cx="4423968" cy="695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6"/>
          <p:cNvSpPr/>
          <p:nvPr/>
        </p:nvSpPr>
        <p:spPr>
          <a:xfrm>
            <a:off x="5475154" y="3863391"/>
            <a:ext cx="506027" cy="39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7"/>
              <p:cNvSpPr/>
              <p:nvPr/>
            </p:nvSpPr>
            <p:spPr>
              <a:xfrm>
                <a:off x="2523160" y="4428960"/>
                <a:ext cx="2786789" cy="457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160" y="4428960"/>
                <a:ext cx="2786789" cy="457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8"/>
          <p:cNvSpPr/>
          <p:nvPr/>
        </p:nvSpPr>
        <p:spPr>
          <a:xfrm>
            <a:off x="5504541" y="4472520"/>
            <a:ext cx="506027" cy="39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9"/>
              <p:cNvSpPr/>
              <p:nvPr/>
            </p:nvSpPr>
            <p:spPr>
              <a:xfrm>
                <a:off x="6608185" y="4311065"/>
                <a:ext cx="2389885" cy="695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85" y="4311065"/>
                <a:ext cx="2389885" cy="6952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0"/>
          <p:cNvSpPr txBox="1"/>
          <p:nvPr/>
        </p:nvSpPr>
        <p:spPr>
          <a:xfrm>
            <a:off x="2312353" y="5581098"/>
            <a:ext cx="401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研究反向传播时可以得出类似的结论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1"/>
              <p:cNvSpPr/>
              <p:nvPr/>
            </p:nvSpPr>
            <p:spPr>
              <a:xfrm>
                <a:off x="6167378" y="5397366"/>
                <a:ext cx="2133405" cy="695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378" y="5397366"/>
                <a:ext cx="2133405" cy="695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4F3702A-D21C-A91C-B5A3-53C366D29F32}"/>
                  </a:ext>
                </a:extLst>
              </p:cNvPr>
              <p:cNvSpPr txBox="1"/>
              <p:nvPr/>
            </p:nvSpPr>
            <p:spPr>
              <a:xfrm>
                <a:off x="833463" y="2299045"/>
                <a:ext cx="10515600" cy="131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ReLU</m:t>
                                  </m:r>
                                  <m:d>
                                    <m:dPr>
                                      <m:ctrlPr>
                                        <a:rPr kumimoji="0" lang="en-US" altLang="zh-CN" sz="1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𝑙</m:t>
                                          </m:r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−1)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altLang="zh-CN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ReLU</m:t>
                                  </m:r>
                                  <m:d>
                                    <m:dPr>
                                      <m:ctrlPr>
                                        <a:rPr kumimoji="0" lang="en-US" altLang="zh-CN" sz="1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𝑙</m:t>
                                          </m:r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−1)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−1)</m:t>
                              </m:r>
                            </m:sup>
                          </m:sSup>
                        </m:e>
                      </m:nary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ReLU</m:t>
                                  </m:r>
                                  <m:d>
                                    <m:dPr>
                                      <m:ctrlPr>
                                        <a:rPr kumimoji="1" lang="en-US" altLang="zh-CN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𝑙</m:t>
                                          </m:r>
                                          <m:r>
                                            <a:rPr kumimoji="0" lang="en-US" altLang="zh-CN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−1)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−1)</m:t>
                              </m:r>
                            </m:sup>
                          </m:sSup>
                        </m:e>
                      </m:nary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zh-CN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对称性</m:t>
                          </m:r>
                        </m:e>
                      </m:d>
                      <m:f>
                        <m:fPr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p>
                        <m:e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1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−1)</m:t>
                              </m:r>
                            </m:sup>
                          </m:sSup>
                        </m:e>
                      </m:nary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[</m:t>
                      </m:r>
                      <m:r>
                        <a:rPr kumimoji="0" lang="en-US" altLang="zh-CN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−1)</m:t>
                              </m:r>
                            </m:sup>
                          </m:sSup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zh-CN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4F3702A-D21C-A91C-B5A3-53C366D29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63" y="2299045"/>
                <a:ext cx="10515600" cy="13185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3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权重初始化背后的数学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929253" y="1103763"/>
                <a:ext cx="9893936" cy="4932533"/>
              </a:xfrm>
            </p:spPr>
            <p:txBody>
              <a:bodyPr/>
              <a:lstStyle/>
              <a:p>
                <a:r>
                  <a:rPr lang="zh-CN" altLang="en-US" dirty="0"/>
                  <a:t>如果使用</a:t>
                </a:r>
                <a:r>
                  <a:rPr lang="en-US" altLang="zh-CN" dirty="0" err="1"/>
                  <a:t>PReLU</a:t>
                </a:r>
                <a:r>
                  <a:rPr lang="zh-CN" altLang="en-US" dirty="0"/>
                  <a:t>，则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prelu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altLang="zh-CN" i="0" dirty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9253" y="1103763"/>
                <a:ext cx="9893936" cy="4932533"/>
              </a:xfrm>
              <a:blipFill>
                <a:blip r:embed="rId2"/>
                <a:stretch>
                  <a:fillRect l="-616" t="-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/>
              <p:nvPr/>
            </p:nvSpPr>
            <p:spPr>
              <a:xfrm>
                <a:off x="1097055" y="2625526"/>
                <a:ext cx="4535985" cy="457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  <m:r>
                                    <a:rPr kumimoji="0" lang="en-US" altLang="zh-CN" sz="21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−1)</m:t>
                                  </m:r>
                                </m:sup>
                              </m:s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55" y="2625526"/>
                <a:ext cx="4535985" cy="457113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6"/>
          <p:cNvSpPr/>
          <p:nvPr/>
        </p:nvSpPr>
        <p:spPr>
          <a:xfrm>
            <a:off x="5623209" y="2692841"/>
            <a:ext cx="506027" cy="39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7"/>
              <p:cNvSpPr/>
              <p:nvPr/>
            </p:nvSpPr>
            <p:spPr>
              <a:xfrm>
                <a:off x="2331476" y="4003917"/>
                <a:ext cx="2786789" cy="457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476" y="4003917"/>
                <a:ext cx="2786789" cy="457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8"/>
          <p:cNvSpPr/>
          <p:nvPr/>
        </p:nvSpPr>
        <p:spPr>
          <a:xfrm>
            <a:off x="5623209" y="4070596"/>
            <a:ext cx="506027" cy="399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5"/>
              <p:cNvSpPr/>
              <p:nvPr/>
            </p:nvSpPr>
            <p:spPr>
              <a:xfrm>
                <a:off x="6228708" y="2494454"/>
                <a:ext cx="5176930" cy="738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708" y="2494454"/>
                <a:ext cx="5176930" cy="7387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9"/>
              <p:cNvSpPr/>
              <p:nvPr/>
            </p:nvSpPr>
            <p:spPr>
              <a:xfrm>
                <a:off x="6686661" y="3900999"/>
                <a:ext cx="3142847" cy="738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  <m: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altLang="zh-C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1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1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661" y="3900999"/>
                <a:ext cx="3142847" cy="738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0"/>
              <p:cNvSpPr/>
              <p:nvPr/>
            </p:nvSpPr>
            <p:spPr>
              <a:xfrm>
                <a:off x="4441854" y="5187666"/>
                <a:ext cx="3389646" cy="84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zh-C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854" y="5187666"/>
                <a:ext cx="3389646" cy="8486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C145AB22-3908-29EC-3843-2E8CBCD83C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08" y="1603562"/>
            <a:ext cx="27559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BBE4A7AD-D5CD-2C70-DD45-E583AEA78BF6}"/>
              </a:ext>
            </a:extLst>
          </p:cNvPr>
          <p:cNvSpPr/>
          <p:nvPr/>
        </p:nvSpPr>
        <p:spPr>
          <a:xfrm>
            <a:off x="1541516" y="1321946"/>
            <a:ext cx="8264531" cy="8021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0841F23-BB13-6F99-A275-73ADE8ED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梯度消失 </a:t>
            </a:r>
            <a:r>
              <a:rPr kumimoji="1" lang="en-US" altLang="zh-CN"/>
              <a:t>Gradient</a:t>
            </a:r>
            <a:r>
              <a:rPr kumimoji="1" lang="zh-CN" altLang="en-US"/>
              <a:t> </a:t>
            </a:r>
            <a:r>
              <a:rPr kumimoji="1" lang="en-US" altLang="zh-CN"/>
              <a:t>Vanishing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64797D-7DF5-32D3-57EF-46DF93088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07" y="904211"/>
            <a:ext cx="10515600" cy="5192110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 回忆前馈神经网络反向传播梯度公式：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  </a:t>
            </a:r>
            <a:endParaRPr kumimoji="1"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D8FE1F-20F2-D66F-413B-A152489AC1FB}"/>
                  </a:ext>
                </a:extLst>
              </p:cNvPr>
              <p:cNvSpPr txBox="1"/>
              <p:nvPr/>
            </p:nvSpPr>
            <p:spPr>
              <a:xfrm>
                <a:off x="3101293" y="2318134"/>
                <a:ext cx="5555022" cy="46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p>
                      <m:r>
                        <a:rPr lang="en-US" altLang="zh-CN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10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CN" sz="21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1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sz="21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d>
                        <m:dPr>
                          <m:ctrlPr>
                            <a:rPr lang="en-US" altLang="zh-CN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1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2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1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1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D8FE1F-20F2-D66F-413B-A152489AC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293" y="2318134"/>
                <a:ext cx="5555022" cy="463204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B83352F-3745-C8BD-455D-EFD6FBD1752A}"/>
                  </a:ext>
                </a:extLst>
              </p:cNvPr>
              <p:cNvSpPr/>
              <p:nvPr/>
            </p:nvSpPr>
            <p:spPr>
              <a:xfrm>
                <a:off x="715413" y="2135546"/>
                <a:ext cx="3025252" cy="73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1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1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1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altLang="zh-CN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altLang="zh-CN" sz="2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1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1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21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sz="21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B83352F-3745-C8BD-455D-EFD6FBD17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13" y="2135546"/>
                <a:ext cx="3025252" cy="733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36026D3-F6DC-7DF8-AE49-A78B95006104}"/>
                  </a:ext>
                </a:extLst>
              </p:cNvPr>
              <p:cNvSpPr/>
              <p:nvPr/>
            </p:nvSpPr>
            <p:spPr>
              <a:xfrm>
                <a:off x="3428604" y="4177911"/>
                <a:ext cx="6313745" cy="1000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100" b="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ctrlPr>
                            <a:rPr lang="en-US" altLang="zh-CN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1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1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2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10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en-US" altLang="zh-CN" sz="21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2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100" b="1" i="1"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zh-CN" sz="21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sz="21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2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100" b="1" i="1">
                                              <a:latin typeface="Cambria Math" panose="02040503050406030204" pitchFamily="18" charset="0"/>
                                            </a:rPr>
                                            <m:t>𝑾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sz="2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1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CN" sz="2100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sz="21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1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1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36026D3-F6DC-7DF8-AE49-A78B95006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604" y="4177911"/>
                <a:ext cx="6313745" cy="1000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箭头 7">
            <a:extLst>
              <a:ext uri="{FF2B5EF4-FFF2-40B4-BE49-F238E27FC236}">
                <a16:creationId xmlns:a16="http://schemas.microsoft.com/office/drawing/2014/main" id="{9B14E3D6-6143-3D65-612E-91784D3577D3}"/>
              </a:ext>
            </a:extLst>
          </p:cNvPr>
          <p:cNvSpPr/>
          <p:nvPr/>
        </p:nvSpPr>
        <p:spPr>
          <a:xfrm>
            <a:off x="3322528" y="5633681"/>
            <a:ext cx="651642" cy="2732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FC446A6-FCC5-692C-4D8C-3892494DC5F6}"/>
                  </a:ext>
                </a:extLst>
              </p:cNvPr>
              <p:cNvSpPr txBox="1"/>
              <p:nvPr/>
            </p:nvSpPr>
            <p:spPr>
              <a:xfrm>
                <a:off x="3154363" y="2994416"/>
                <a:ext cx="5555022" cy="505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2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CN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1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altLang="zh-CN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1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1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21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1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1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21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1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1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FC446A6-FCC5-692C-4D8C-3892494DC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63" y="2994416"/>
                <a:ext cx="5555022" cy="505267"/>
              </a:xfrm>
              <a:prstGeom prst="rect">
                <a:avLst/>
              </a:prstGeom>
              <a:blipFill>
                <a:blip r:embed="rId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A7D4838-338C-3997-A8FE-841A6064EFF4}"/>
                  </a:ext>
                </a:extLst>
              </p:cNvPr>
              <p:cNvSpPr txBox="1"/>
              <p:nvPr/>
            </p:nvSpPr>
            <p:spPr>
              <a:xfrm>
                <a:off x="3974170" y="3584033"/>
                <a:ext cx="5449917" cy="51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2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CN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1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altLang="zh-CN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1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1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1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2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1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1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1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1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1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1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1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21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21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1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A7D4838-338C-3997-A8FE-841A6064E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170" y="3584033"/>
                <a:ext cx="5449917" cy="511102"/>
              </a:xfrm>
              <a:prstGeom prst="rect">
                <a:avLst/>
              </a:prstGeom>
              <a:blipFill>
                <a:blip r:embed="rId6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>
            <a:extLst>
              <a:ext uri="{FF2B5EF4-FFF2-40B4-BE49-F238E27FC236}">
                <a16:creationId xmlns:a16="http://schemas.microsoft.com/office/drawing/2014/main" id="{19D8C33B-EE9A-2B24-F2C9-DC141C867879}"/>
              </a:ext>
            </a:extLst>
          </p:cNvPr>
          <p:cNvSpPr/>
          <p:nvPr/>
        </p:nvSpPr>
        <p:spPr>
          <a:xfrm rot="16200000">
            <a:off x="6652087" y="4930285"/>
            <a:ext cx="368300" cy="241727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EB3B14-0E82-B730-9C1B-4C36CEC80A86}"/>
              </a:ext>
            </a:extLst>
          </p:cNvPr>
          <p:cNvSpPr txBox="1"/>
          <p:nvPr/>
        </p:nvSpPr>
        <p:spPr>
          <a:xfrm>
            <a:off x="4830413" y="6276891"/>
            <a:ext cx="466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/>
              <a:t>当这一项小于</a:t>
            </a:r>
            <a:r>
              <a:rPr kumimoji="1" lang="en-US" altLang="zh-CN"/>
              <a:t>1</a:t>
            </a:r>
            <a:r>
              <a:rPr kumimoji="1" lang="zh-CN" altLang="en-US"/>
              <a:t>时，多层连乘趋近于</a:t>
            </a:r>
            <a:r>
              <a:rPr kumimoji="1" lang="en-US" altLang="zh-CN"/>
              <a:t>0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EB1A7F-EE61-7444-0638-1EBB1D45531E}"/>
                  </a:ext>
                </a:extLst>
              </p:cNvPr>
              <p:cNvSpPr txBox="1"/>
              <p:nvPr/>
            </p:nvSpPr>
            <p:spPr>
              <a:xfrm>
                <a:off x="4219761" y="5194381"/>
                <a:ext cx="6109854" cy="1000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1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10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en-US" altLang="zh-CN" sz="21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2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100" b="1" i="1">
                                                  <a:latin typeface="Cambria Math" panose="02040503050406030204" pitchFamily="18" charset="0"/>
                                                </a:rPr>
                                                <m:t>𝒛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zh-CN" sz="21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sz="21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1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100" b="1" i="1">
                                              <a:latin typeface="Cambria Math" panose="02040503050406030204" pitchFamily="18" charset="0"/>
                                            </a:rPr>
                                            <m:t>𝑾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zh-CN" sz="21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1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CN" sz="2100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CN" sz="2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altLang="zh-CN" sz="2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CN" sz="2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CN" sz="2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r>
                                    <a:rPr lang="en-US" altLang="zh-CN" sz="21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CN" sz="2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CN" sz="2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p>
                                      <m:r>
                                        <a:rPr lang="en-US" altLang="zh-CN" sz="2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1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𝑳</m:t>
                                      </m:r>
                                      <m:r>
                                        <a:rPr lang="en-US" altLang="zh-CN" sz="21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EB1A7F-EE61-7444-0638-1EBB1D455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761" y="5194381"/>
                <a:ext cx="6109854" cy="10001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C37A1043-5089-3481-9A06-A87917A4C484}"/>
              </a:ext>
            </a:extLst>
          </p:cNvPr>
          <p:cNvGrpSpPr/>
          <p:nvPr/>
        </p:nvGrpSpPr>
        <p:grpSpPr>
          <a:xfrm>
            <a:off x="985815" y="1379622"/>
            <a:ext cx="2704866" cy="735642"/>
            <a:chOff x="-248281" y="953834"/>
            <a:chExt cx="2704866" cy="7356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8167CF2F-4201-797B-8A9C-0F888CADCE9F}"/>
                    </a:ext>
                  </a:extLst>
                </p:cNvPr>
                <p:cNvSpPr/>
                <p:nvPr/>
              </p:nvSpPr>
              <p:spPr>
                <a:xfrm>
                  <a:off x="-248281" y="1268463"/>
                  <a:ext cx="2704866" cy="4210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48281" y="1268463"/>
                  <a:ext cx="2704866" cy="42101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462BA9A-316A-13BB-C2BA-ECA36038673C}"/>
                </a:ext>
              </a:extLst>
            </p:cNvPr>
            <p:cNvSpPr txBox="1"/>
            <p:nvPr/>
          </p:nvSpPr>
          <p:spPr>
            <a:xfrm>
              <a:off x="721434" y="953834"/>
              <a:ext cx="78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/>
                <a:t>输入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4014B00-EB3B-1892-BBA8-E701893A1703}"/>
              </a:ext>
            </a:extLst>
          </p:cNvPr>
          <p:cNvGrpSpPr/>
          <p:nvPr/>
        </p:nvGrpSpPr>
        <p:grpSpPr>
          <a:xfrm>
            <a:off x="2914562" y="1379623"/>
            <a:ext cx="1680507" cy="719099"/>
            <a:chOff x="1680465" y="953834"/>
            <a:chExt cx="1680507" cy="71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41E4E404-F259-C85B-AB75-F17329D6DF00}"/>
                    </a:ext>
                  </a:extLst>
                </p:cNvPr>
                <p:cNvSpPr txBox="1"/>
                <p:nvPr/>
              </p:nvSpPr>
              <p:spPr>
                <a:xfrm>
                  <a:off x="1680465" y="1285006"/>
                  <a:ext cx="1680507" cy="3879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5530814-94ED-65F7-CCF0-A71201C64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465" y="1285006"/>
                  <a:ext cx="1680507" cy="38792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2A62923-E092-A77E-2A8B-E6F39E3E3FC0}"/>
                </a:ext>
              </a:extLst>
            </p:cNvPr>
            <p:cNvSpPr txBox="1"/>
            <p:nvPr/>
          </p:nvSpPr>
          <p:spPr>
            <a:xfrm>
              <a:off x="2149875" y="953834"/>
              <a:ext cx="910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>
                  <a:latin typeface="+mn-ea"/>
                </a:rPr>
                <a:t>第</a:t>
              </a:r>
              <a:r>
                <a:rPr kumimoji="1" lang="en-US" altLang="zh-CN">
                  <a:latin typeface="+mn-ea"/>
                </a:rPr>
                <a:t> </a:t>
              </a:r>
              <a:r>
                <a:rPr kumimoji="1"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en-US" altLang="zh-CN">
                  <a:latin typeface="+mn-ea"/>
                </a:rPr>
                <a:t> </a:t>
              </a:r>
              <a:r>
                <a:rPr kumimoji="1" lang="zh-CN" altLang="en-US">
                  <a:latin typeface="+mn-ea"/>
                </a:rPr>
                <a:t>层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46E00C9-BD4A-3744-848F-D109D6B47910}"/>
              </a:ext>
            </a:extLst>
          </p:cNvPr>
          <p:cNvGrpSpPr/>
          <p:nvPr/>
        </p:nvGrpSpPr>
        <p:grpSpPr>
          <a:xfrm>
            <a:off x="4620114" y="1366949"/>
            <a:ext cx="1596083" cy="731772"/>
            <a:chOff x="3386017" y="941161"/>
            <a:chExt cx="1596083" cy="731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1818A1C6-C3F8-B78A-7E6F-138EFF2231BD}"/>
                    </a:ext>
                  </a:extLst>
                </p:cNvPr>
                <p:cNvSpPr txBox="1"/>
                <p:nvPr/>
              </p:nvSpPr>
              <p:spPr>
                <a:xfrm>
                  <a:off x="3386017" y="1285006"/>
                  <a:ext cx="1596083" cy="3879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A38BF5B-FA8B-CBA4-27F6-F19162D24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6017" y="1285006"/>
                  <a:ext cx="1596083" cy="38792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C473B41-2591-F9C5-D13D-F38CE0A5C5E6}"/>
                </a:ext>
              </a:extLst>
            </p:cNvPr>
            <p:cNvSpPr txBox="1"/>
            <p:nvPr/>
          </p:nvSpPr>
          <p:spPr>
            <a:xfrm>
              <a:off x="3702104" y="941161"/>
              <a:ext cx="933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>
                  <a:latin typeface="+mn-ea"/>
                </a:rPr>
                <a:t>第</a:t>
              </a:r>
              <a:r>
                <a:rPr kumimoji="1" lang="en-US" altLang="zh-CN">
                  <a:latin typeface="+mn-ea"/>
                </a:rPr>
                <a:t> </a:t>
              </a:r>
              <a:r>
                <a:rPr kumimoji="1"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>
                  <a:latin typeface="+mn-ea"/>
                </a:rPr>
                <a:t> </a:t>
              </a:r>
              <a:r>
                <a:rPr kumimoji="1" lang="zh-CN" altLang="en-US">
                  <a:latin typeface="+mn-ea"/>
                </a:rPr>
                <a:t>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1B54AB8-80B7-ECB8-FD0B-E2F3DE57EB39}"/>
              </a:ext>
            </a:extLst>
          </p:cNvPr>
          <p:cNvGrpSpPr/>
          <p:nvPr/>
        </p:nvGrpSpPr>
        <p:grpSpPr>
          <a:xfrm>
            <a:off x="6109229" y="1366949"/>
            <a:ext cx="1858241" cy="731772"/>
            <a:chOff x="4875132" y="941161"/>
            <a:chExt cx="1858241" cy="731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5BDE020D-A09F-9CB2-08B7-CD35D9AC394B}"/>
                    </a:ext>
                  </a:extLst>
                </p:cNvPr>
                <p:cNvSpPr txBox="1"/>
                <p:nvPr/>
              </p:nvSpPr>
              <p:spPr>
                <a:xfrm>
                  <a:off x="4875132" y="1285006"/>
                  <a:ext cx="1858241" cy="3879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→⋯→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4479444-B8BC-CC54-685F-AD4C7AB92C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132" y="1285006"/>
                  <a:ext cx="1858241" cy="38792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09438E9-4FD0-A3E4-44F4-8BC46C5690C3}"/>
                </a:ext>
              </a:extLst>
            </p:cNvPr>
            <p:cNvSpPr txBox="1"/>
            <p:nvPr/>
          </p:nvSpPr>
          <p:spPr>
            <a:xfrm>
              <a:off x="5296079" y="941161"/>
              <a:ext cx="1236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+mn-ea"/>
                </a:rPr>
                <a:t>第</a:t>
              </a:r>
              <a:r>
                <a:rPr kumimoji="1" lang="en-US" altLang="zh-CN" dirty="0">
                  <a:latin typeface="+mn-ea"/>
                </a:rPr>
                <a:t> 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L-1</a:t>
              </a:r>
              <a:r>
                <a:rPr kumimoji="1" lang="en-US" altLang="zh-CN" dirty="0">
                  <a:latin typeface="+mn-ea"/>
                </a:rPr>
                <a:t> </a:t>
              </a:r>
              <a:r>
                <a:rPr kumimoji="1" lang="zh-CN" altLang="en-US" dirty="0">
                  <a:latin typeface="+mn-ea"/>
                </a:rPr>
                <a:t>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29CED21-EBE8-A63A-C158-0B9BEC4AEC2C}"/>
              </a:ext>
            </a:extLst>
          </p:cNvPr>
          <p:cNvGrpSpPr/>
          <p:nvPr/>
        </p:nvGrpSpPr>
        <p:grpSpPr>
          <a:xfrm>
            <a:off x="7851640" y="1372729"/>
            <a:ext cx="1566207" cy="725993"/>
            <a:chOff x="6617543" y="946940"/>
            <a:chExt cx="1566207" cy="725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5654CC09-4665-BF77-40B7-2B97E84C6A9F}"/>
                    </a:ext>
                  </a:extLst>
                </p:cNvPr>
                <p:cNvSpPr txBox="1"/>
                <p:nvPr/>
              </p:nvSpPr>
              <p:spPr>
                <a:xfrm>
                  <a:off x="6617543" y="1285006"/>
                  <a:ext cx="1566207" cy="3879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FD188651-9CB9-B534-4ABF-8B5C74B4F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7543" y="1285006"/>
                  <a:ext cx="1566207" cy="38792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AFCE9A4-A37B-267E-535C-CE399E1CE59B}"/>
                </a:ext>
              </a:extLst>
            </p:cNvPr>
            <p:cNvSpPr txBox="1"/>
            <p:nvPr/>
          </p:nvSpPr>
          <p:spPr>
            <a:xfrm>
              <a:off x="6996569" y="946940"/>
              <a:ext cx="986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>
                  <a:latin typeface="+mn-ea"/>
                </a:rPr>
                <a:t>第</a:t>
              </a:r>
              <a:r>
                <a:rPr kumimoji="1" lang="en-US" altLang="zh-CN">
                  <a:latin typeface="+mn-ea"/>
                </a:rPr>
                <a:t> </a:t>
              </a:r>
              <a:r>
                <a:rPr kumimoji="1"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1" lang="en-US" altLang="zh-CN">
                  <a:latin typeface="+mn-ea"/>
                </a:rPr>
                <a:t> </a:t>
              </a:r>
              <a:r>
                <a:rPr kumimoji="1" lang="zh-CN" altLang="en-US">
                  <a:latin typeface="+mn-ea"/>
                </a:rPr>
                <a:t>层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71DB96C-C6A8-22C6-E6C7-ADD594334946}"/>
                  </a:ext>
                </a:extLst>
              </p:cNvPr>
              <p:cNvSpPr txBox="1"/>
              <p:nvPr/>
            </p:nvSpPr>
            <p:spPr>
              <a:xfrm>
                <a:off x="184537" y="3109131"/>
                <a:ext cx="3666837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dirty="0">
                    <a:solidFill>
                      <a:srgbClr val="FF0000"/>
                    </a:solidFill>
                  </a:rPr>
                  <a:t>梯度消失</a:t>
                </a:r>
                <a:r>
                  <a:rPr kumimoji="1" lang="zh-CN" altLang="en-US" dirty="0"/>
                  <a:t>：神经网络层数过多时，由于链式法则导致反向传播过程中浅层参数的导数趋近于</a:t>
                </a:r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，无法有效更新和学习。</a:t>
                </a:r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zh-CN" altLang="en-US" dirty="0"/>
                  <a:t>例：假设每一层神经元对上一层输出的偏导数乘上权重的绝对值都小于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（假设为</a:t>
                </a:r>
                <a:r>
                  <a:rPr kumimoji="1" lang="en-US" altLang="zh-CN" dirty="0"/>
                  <a:t>0.9</a:t>
                </a:r>
                <a:r>
                  <a:rPr kumimoji="1" lang="zh-CN" altLang="en-US" dirty="0"/>
                  <a:t>），那么经过</a:t>
                </a:r>
                <a:r>
                  <a:rPr kumimoji="1" lang="en-US" altLang="zh-CN" dirty="0"/>
                  <a:t>30</a:t>
                </a:r>
                <a:r>
                  <a:rPr kumimoji="1" lang="zh-CN" altLang="en-US" dirty="0"/>
                  <a:t>层传播后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=0.0424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en-US" altLang="zh-CN" dirty="0"/>
                  <a:t>.</a:t>
                </a: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71DB96C-C6A8-22C6-E6C7-ADD594334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7" y="3109131"/>
                <a:ext cx="3666837" cy="2585323"/>
              </a:xfrm>
              <a:prstGeom prst="rect">
                <a:avLst/>
              </a:prstGeom>
              <a:blipFill>
                <a:blip r:embed="rId13"/>
                <a:stretch>
                  <a:fillRect l="-1329" t="-1179" r="-332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1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/>
      <p:bldP spid="6" grpId="0"/>
      <p:bldP spid="7" grpId="0"/>
      <p:bldP spid="8" grpId="0" animBg="1"/>
      <p:bldP spid="4" grpId="0"/>
      <p:bldP spid="9" grpId="0"/>
      <p:bldP spid="12" grpId="0" animBg="1"/>
      <p:bldP spid="13" grpId="0"/>
      <p:bldP spid="11" grpId="0"/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权重初始化的总结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860929B-C14A-4AF8-86A4-54709DBA2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59" y="1905000"/>
            <a:ext cx="6967643" cy="2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18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92D13-2E2B-B83D-ABB0-8F81FC3C4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BFB3DFAB-A3E8-08AA-ACAC-581B9AC73BC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任意多边形: 形状 37">
              <a:extLst>
                <a:ext uri="{FF2B5EF4-FFF2-40B4-BE49-F238E27FC236}">
                  <a16:creationId xmlns:a16="http://schemas.microsoft.com/office/drawing/2014/main" id="{36C4C8E0-241C-37B3-4577-3E191C7FF299}"/>
                </a:ext>
              </a:extLst>
            </p:cNvPr>
            <p:cNvSpPr/>
            <p:nvPr/>
          </p:nvSpPr>
          <p:spPr>
            <a:xfrm>
              <a:off x="0" y="0"/>
              <a:ext cx="1819275" cy="1819275"/>
            </a:xfrm>
            <a:custGeom>
              <a:avLst/>
              <a:gdLst>
                <a:gd name="connsiteX0" fmla="*/ 0 w 3638550"/>
                <a:gd name="connsiteY0" fmla="*/ 1819275 h 3638550"/>
                <a:gd name="connsiteX1" fmla="*/ 1819275 w 3638550"/>
                <a:gd name="connsiteY1" fmla="*/ 0 h 3638550"/>
                <a:gd name="connsiteX2" fmla="*/ 3638550 w 3638550"/>
                <a:gd name="connsiteY2" fmla="*/ 1819275 h 3638550"/>
                <a:gd name="connsiteX3" fmla="*/ 1819275 w 3638550"/>
                <a:gd name="connsiteY3" fmla="*/ 3638550 h 3638550"/>
                <a:gd name="connsiteX4" fmla="*/ 0 w 3638550"/>
                <a:gd name="connsiteY4" fmla="*/ 1819275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4" fmla="*/ 1910715 w 3638550"/>
                <a:gd name="connsiteY4" fmla="*/ 91440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0" fmla="*/ 3638550 w 3638550"/>
                <a:gd name="connsiteY0" fmla="*/ 0 h 1819275"/>
                <a:gd name="connsiteX1" fmla="*/ 1819275 w 3638550"/>
                <a:gd name="connsiteY1" fmla="*/ 1819275 h 1819275"/>
                <a:gd name="connsiteX2" fmla="*/ 0 w 3638550"/>
                <a:gd name="connsiteY2" fmla="*/ 0 h 1819275"/>
                <a:gd name="connsiteX0" fmla="*/ 1819275 w 1819275"/>
                <a:gd name="connsiteY0" fmla="*/ 0 h 1819275"/>
                <a:gd name="connsiteX1" fmla="*/ 0 w 1819275"/>
                <a:gd name="connsiteY1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9275" h="1819275">
                  <a:moveTo>
                    <a:pt x="1819275" y="0"/>
                  </a:moveTo>
                  <a:cubicBezTo>
                    <a:pt x="1819275" y="1004758"/>
                    <a:pt x="1004758" y="1819275"/>
                    <a:pt x="0" y="1819275"/>
                  </a:cubicBezTo>
                </a:path>
              </a:pathLst>
            </a:custGeom>
            <a:noFill/>
            <a:ln w="3810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FAFB05AD-4F5F-DC47-088F-7E0221699E97}"/>
                </a:ext>
              </a:extLst>
            </p:cNvPr>
            <p:cNvGrpSpPr/>
            <p:nvPr/>
          </p:nvGrpSpPr>
          <p:grpSpPr>
            <a:xfrm>
              <a:off x="1727455" y="1321568"/>
              <a:ext cx="5663945" cy="716782"/>
              <a:chOff x="1727455" y="1321568"/>
              <a:chExt cx="5663945" cy="716782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342A1C8-B60F-1DCA-3DE4-E001E293C3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1323975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模型加深的训练困境：梯度消失</a:t>
                </a: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0BD1018F-CB98-4A80-8282-E13778FABD77}"/>
                  </a:ext>
                </a:extLst>
              </p:cNvPr>
              <p:cNvSpPr/>
              <p:nvPr/>
            </p:nvSpPr>
            <p:spPr>
              <a:xfrm>
                <a:off x="1727455" y="1321568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FB65F6DD-4B3D-1DDA-C266-F973FA0ABA9A}"/>
                </a:ext>
              </a:extLst>
            </p:cNvPr>
            <p:cNvGrpSpPr/>
            <p:nvPr/>
          </p:nvGrpSpPr>
          <p:grpSpPr>
            <a:xfrm>
              <a:off x="7540339" y="0"/>
              <a:ext cx="4651661" cy="6858000"/>
              <a:chOff x="7540339" y="0"/>
              <a:chExt cx="4651661" cy="6858000"/>
            </a:xfrm>
          </p:grpSpPr>
          <p:sp>
            <p:nvSpPr>
              <p:cNvPr id="49" name="任意多边形: 形状 59">
                <a:extLst>
                  <a:ext uri="{FF2B5EF4-FFF2-40B4-BE49-F238E27FC236}">
                    <a16:creationId xmlns:a16="http://schemas.microsoft.com/office/drawing/2014/main" id="{224FCF97-759D-485A-5A01-562D12A01953}"/>
                  </a:ext>
                </a:extLst>
              </p:cNvPr>
              <p:cNvSpPr/>
              <p:nvPr/>
            </p:nvSpPr>
            <p:spPr>
              <a:xfrm>
                <a:off x="7779658" y="0"/>
                <a:ext cx="4412342" cy="6858000"/>
              </a:xfrm>
              <a:custGeom>
                <a:avLst/>
                <a:gdLst>
                  <a:gd name="connsiteX0" fmla="*/ 1295690 w 4412342"/>
                  <a:gd name="connsiteY0" fmla="*/ 0 h 6858000"/>
                  <a:gd name="connsiteX1" fmla="*/ 4412342 w 4412342"/>
                  <a:gd name="connsiteY1" fmla="*/ 0 h 6858000"/>
                  <a:gd name="connsiteX2" fmla="*/ 4412342 w 4412342"/>
                  <a:gd name="connsiteY2" fmla="*/ 1636729 h 6858000"/>
                  <a:gd name="connsiteX3" fmla="*/ 4272563 w 4412342"/>
                  <a:gd name="connsiteY3" fmla="*/ 1672670 h 6858000"/>
                  <a:gd name="connsiteX4" fmla="*/ 3111228 w 4412342"/>
                  <a:gd name="connsiteY4" fmla="*/ 3251199 h 6858000"/>
                  <a:gd name="connsiteX5" fmla="*/ 4272563 w 4412342"/>
                  <a:gd name="connsiteY5" fmla="*/ 4829728 h 6858000"/>
                  <a:gd name="connsiteX6" fmla="*/ 4412342 w 4412342"/>
                  <a:gd name="connsiteY6" fmla="*/ 4865669 h 6858000"/>
                  <a:gd name="connsiteX7" fmla="*/ 4412342 w 4412342"/>
                  <a:gd name="connsiteY7" fmla="*/ 6858000 h 6858000"/>
                  <a:gd name="connsiteX8" fmla="*/ 1670654 w 4412342"/>
                  <a:gd name="connsiteY8" fmla="*/ 6858000 h 6858000"/>
                  <a:gd name="connsiteX9" fmla="*/ 1550198 w 4412342"/>
                  <a:gd name="connsiteY9" fmla="*/ 6753659 h 6858000"/>
                  <a:gd name="connsiteX10" fmla="*/ 0 w 4412342"/>
                  <a:gd name="connsiteY10" fmla="*/ 3251200 h 6858000"/>
                  <a:gd name="connsiteX11" fmla="*/ 1229199 w 4412342"/>
                  <a:gd name="connsiteY11" fmla="*/ 6974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2342" h="6858000">
                    <a:moveTo>
                      <a:pt x="1295690" y="0"/>
                    </a:moveTo>
                    <a:lnTo>
                      <a:pt x="4412342" y="0"/>
                    </a:lnTo>
                    <a:lnTo>
                      <a:pt x="4412342" y="1636729"/>
                    </a:lnTo>
                    <a:lnTo>
                      <a:pt x="4272563" y="1672670"/>
                    </a:lnTo>
                    <a:cubicBezTo>
                      <a:pt x="3599745" y="1881938"/>
                      <a:pt x="3111228" y="2509519"/>
                      <a:pt x="3111228" y="3251199"/>
                    </a:cubicBezTo>
                    <a:cubicBezTo>
                      <a:pt x="3111228" y="3992879"/>
                      <a:pt x="3599745" y="4620460"/>
                      <a:pt x="4272563" y="4829728"/>
                    </a:cubicBezTo>
                    <a:lnTo>
                      <a:pt x="4412342" y="4865669"/>
                    </a:lnTo>
                    <a:lnTo>
                      <a:pt x="4412342" y="6858000"/>
                    </a:lnTo>
                    <a:lnTo>
                      <a:pt x="1670654" y="6858000"/>
                    </a:lnTo>
                    <a:lnTo>
                      <a:pt x="1550198" y="6753659"/>
                    </a:lnTo>
                    <a:cubicBezTo>
                      <a:pt x="597879" y="5888107"/>
                      <a:pt x="0" y="4639475"/>
                      <a:pt x="0" y="3251200"/>
                    </a:cubicBezTo>
                    <a:cubicBezTo>
                      <a:pt x="0" y="2026252"/>
                      <a:pt x="465477" y="910022"/>
                      <a:pt x="1229199" y="69741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BD96B561-191B-1A71-8EA0-54537BF5E026}"/>
                  </a:ext>
                </a:extLst>
              </p:cNvPr>
              <p:cNvSpPr/>
              <p:nvPr/>
            </p:nvSpPr>
            <p:spPr>
              <a:xfrm>
                <a:off x="7540339" y="3124369"/>
                <a:ext cx="359228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目录</a:t>
                </a:r>
                <a:endParaRPr kumimoji="1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7F2665B-1630-1272-83B7-4E3B3F539990}"/>
                </a:ext>
              </a:extLst>
            </p:cNvPr>
            <p:cNvGrpSpPr/>
            <p:nvPr/>
          </p:nvGrpSpPr>
          <p:grpSpPr>
            <a:xfrm>
              <a:off x="1727455" y="2333605"/>
              <a:ext cx="5663945" cy="716782"/>
              <a:chOff x="1727455" y="2419283"/>
              <a:chExt cx="5663945" cy="716782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7A413C8-EE7B-7C36-A560-42569B8A68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2421690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深度模型训练策略：残差连接</a:t>
                </a: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F0936506-511D-B3F2-BD7A-8E7CC0811ABA}"/>
                  </a:ext>
                </a:extLst>
              </p:cNvPr>
              <p:cNvSpPr/>
              <p:nvPr/>
            </p:nvSpPr>
            <p:spPr>
              <a:xfrm>
                <a:off x="1727455" y="2419283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tx2">
                        <a:alpha val="0"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rPr>
                  <a:t>02</a:t>
                </a: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385DF40-255F-5EB1-1073-CBF690B59C3B}"/>
              </a:ext>
            </a:extLst>
          </p:cNvPr>
          <p:cNvSpPr txBox="1">
            <a:spLocks/>
          </p:cNvSpPr>
          <p:nvPr/>
        </p:nvSpPr>
        <p:spPr>
          <a:xfrm>
            <a:off x="2573268" y="3318923"/>
            <a:ext cx="481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深度模型训练策略：归一化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961A5E32-6F1B-A09D-5F24-4EDCEA2276D7}"/>
              </a:ext>
            </a:extLst>
          </p:cNvPr>
          <p:cNvSpPr/>
          <p:nvPr/>
        </p:nvSpPr>
        <p:spPr>
          <a:xfrm>
            <a:off x="1727455" y="3324630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03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4C9131C-6187-8A7B-6018-B8DCA0B9F754}"/>
              </a:ext>
            </a:extLst>
          </p:cNvPr>
          <p:cNvSpPr txBox="1">
            <a:spLocks/>
          </p:cNvSpPr>
          <p:nvPr/>
        </p:nvSpPr>
        <p:spPr>
          <a:xfrm>
            <a:off x="2573269" y="4321933"/>
            <a:ext cx="558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深度模型训练策略：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Xavier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初始化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&amp;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He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初始化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916C899-A4C3-90AF-2A71-4EB97019C523}"/>
              </a:ext>
            </a:extLst>
          </p:cNvPr>
          <p:cNvSpPr/>
          <p:nvPr/>
        </p:nvSpPr>
        <p:spPr>
          <a:xfrm>
            <a:off x="1727456" y="4319526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04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48D818-C971-0208-BCA0-9BA87FACED76}"/>
              </a:ext>
            </a:extLst>
          </p:cNvPr>
          <p:cNvSpPr txBox="1">
            <a:spLocks/>
          </p:cNvSpPr>
          <p:nvPr/>
        </p:nvSpPr>
        <p:spPr>
          <a:xfrm>
            <a:off x="2573268" y="5333970"/>
            <a:ext cx="5715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深度神经网络的发展历程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C651DC1-4D79-9C72-3B59-3A82C922DBA1}"/>
              </a:ext>
            </a:extLst>
          </p:cNvPr>
          <p:cNvSpPr/>
          <p:nvPr/>
        </p:nvSpPr>
        <p:spPr>
          <a:xfrm>
            <a:off x="1727456" y="5331563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027004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卷积神经网络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典型结构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68744E-F372-408E-B312-842F35E8F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82" y="2078958"/>
            <a:ext cx="7929668" cy="19215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52650" y="4284686"/>
            <a:ext cx="7738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一个卷积块为连续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M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个卷积层和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个汇聚层（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通常设置为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2 ∼ 5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或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）。一个卷积网络中可以堆叠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个连续的卷积块，然后在接着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K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个全连接层（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N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的取值区间比较大，比如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1 ∼ 100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或者更大；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K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一般为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0 ∼ 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1904913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第一个深度卷积网络</a:t>
            </a:r>
            <a:r>
              <a:rPr lang="en-US" altLang="zh-CN" dirty="0"/>
              <a:t>—</a:t>
            </a:r>
            <a:r>
              <a:rPr lang="en-US" altLang="zh-CN" dirty="0" err="1"/>
              <a:t>AlexNet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2012 ILSVRC winner </a:t>
            </a:r>
          </a:p>
          <a:p>
            <a:pPr lvl="1"/>
            <a:r>
              <a:rPr lang="en-US" altLang="zh-CN" dirty="0"/>
              <a:t>top 5 error of 16% compared to runner-up with 26% error</a:t>
            </a:r>
          </a:p>
          <a:p>
            <a:r>
              <a:rPr lang="zh-CN" altLang="en-US" dirty="0"/>
              <a:t>第一个现代深度卷积网络模型</a:t>
            </a:r>
            <a:endParaRPr lang="en-US" altLang="zh-CN" dirty="0"/>
          </a:p>
          <a:p>
            <a:pPr lvl="1"/>
            <a:r>
              <a:rPr lang="zh-CN" altLang="en-US" dirty="0"/>
              <a:t>首次使用了很多现代深度卷积网络的一些技术方法</a:t>
            </a:r>
            <a:endParaRPr lang="en-US" altLang="zh-CN" dirty="0"/>
          </a:p>
          <a:p>
            <a:pPr lvl="1"/>
            <a:r>
              <a:rPr lang="zh-CN" altLang="en-US" dirty="0"/>
              <a:t>使用</a:t>
            </a:r>
            <a:r>
              <a:rPr lang="en-US" altLang="zh-CN" dirty="0"/>
              <a:t>GPU</a:t>
            </a:r>
            <a:r>
              <a:rPr lang="zh-CN" altLang="en-US" dirty="0"/>
              <a:t>进行并行训练，采用了</a:t>
            </a:r>
            <a:r>
              <a:rPr lang="en-US" altLang="zh-CN" dirty="0" err="1"/>
              <a:t>ReLU</a:t>
            </a:r>
            <a:r>
              <a:rPr lang="zh-CN" altLang="en-US" dirty="0"/>
              <a:t>作为非线性激活函数，使用</a:t>
            </a:r>
            <a:r>
              <a:rPr lang="en-US" altLang="zh-CN" dirty="0"/>
              <a:t>Dropout</a:t>
            </a:r>
            <a:r>
              <a:rPr lang="zh-CN" altLang="en-US" dirty="0"/>
              <a:t>防止过拟合，使用数据增强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个卷积层、</a:t>
            </a:r>
            <a:r>
              <a:rPr lang="en-US" altLang="zh-CN" dirty="0"/>
              <a:t>3</a:t>
            </a:r>
            <a:r>
              <a:rPr lang="zh-CN" altLang="en-US" dirty="0"/>
              <a:t>个汇聚层和</a:t>
            </a:r>
            <a:r>
              <a:rPr lang="en-US" altLang="zh-CN" dirty="0"/>
              <a:t>3</a:t>
            </a:r>
            <a:r>
              <a:rPr lang="zh-CN" altLang="en-US" dirty="0"/>
              <a:t>个全连接层</a:t>
            </a:r>
          </a:p>
          <a:p>
            <a:endParaRPr lang="zh-CN" alt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10" y="3858860"/>
            <a:ext cx="8444407" cy="292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11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第一个深度卷积网络</a:t>
            </a:r>
            <a:r>
              <a:rPr lang="en-US" altLang="zh-CN" dirty="0"/>
              <a:t>—</a:t>
            </a:r>
            <a:r>
              <a:rPr lang="en-US" altLang="zh-CN" dirty="0" err="1"/>
              <a:t>AlexNet</a:t>
            </a:r>
            <a:endParaRPr lang="zh-CN" altLang="en-US" dirty="0"/>
          </a:p>
        </p:txBody>
      </p:sp>
      <p:grpSp>
        <p:nvGrpSpPr>
          <p:cNvPr id="7" name="Group 11"/>
          <p:cNvGrpSpPr/>
          <p:nvPr/>
        </p:nvGrpSpPr>
        <p:grpSpPr>
          <a:xfrm>
            <a:off x="2751926" y="1557827"/>
            <a:ext cx="6688148" cy="2434269"/>
            <a:chOff x="4251446" y="3495675"/>
            <a:chExt cx="6688148" cy="2434269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 rotWithShape="1">
            <a:blip r:embed="rId2"/>
            <a:srcRect t="12930"/>
            <a:stretch/>
          </p:blipFill>
          <p:spPr>
            <a:xfrm>
              <a:off x="4251446" y="3495675"/>
              <a:ext cx="6688148" cy="2330450"/>
            </a:xfrm>
            <a:prstGeom prst="rect">
              <a:avLst/>
            </a:prstGeom>
          </p:spPr>
        </p:pic>
        <p:sp>
          <p:nvSpPr>
            <p:cNvPr id="9" name="Rectangle 7"/>
            <p:cNvSpPr/>
            <p:nvPr/>
          </p:nvSpPr>
          <p:spPr>
            <a:xfrm>
              <a:off x="8707569" y="5638800"/>
              <a:ext cx="2232025" cy="25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8782050" y="5668334"/>
              <a:ext cx="6286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9216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9380406" y="5668334"/>
              <a:ext cx="6286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4096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9930885" y="5657549"/>
              <a:ext cx="6286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rPr>
                <a:t>4096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85341" y="4002881"/>
            <a:ext cx="4221319" cy="2787047"/>
            <a:chOff x="642550" y="4056779"/>
            <a:chExt cx="4221319" cy="2787047"/>
          </a:xfrm>
        </p:grpSpPr>
        <p:pic>
          <p:nvPicPr>
            <p:cNvPr id="18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550" y="4219791"/>
              <a:ext cx="3883572" cy="2624035"/>
            </a:xfrm>
            <a:prstGeom prst="rect">
              <a:avLst/>
            </a:prstGeom>
          </p:spPr>
        </p:pic>
        <p:sp>
          <p:nvSpPr>
            <p:cNvPr id="19" name="Rectangle 15"/>
            <p:cNvSpPr/>
            <p:nvPr/>
          </p:nvSpPr>
          <p:spPr>
            <a:xfrm>
              <a:off x="3924300" y="4056779"/>
              <a:ext cx="939569" cy="34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024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 Scale Visual Recognition Challenge</a:t>
            </a:r>
            <a:endParaRPr lang="zh-CN" alt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95" y="2045327"/>
            <a:ext cx="8907610" cy="3902951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3606801" y="3235766"/>
            <a:ext cx="971550" cy="2847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091181" y="1784460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第一个基于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CNN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的冠军</a:t>
            </a:r>
          </a:p>
        </p:txBody>
      </p:sp>
      <p:sp>
        <p:nvSpPr>
          <p:cNvPr id="10" name="Rectangle 8"/>
          <p:cNvSpPr/>
          <p:nvPr/>
        </p:nvSpPr>
        <p:spPr>
          <a:xfrm>
            <a:off x="4653281" y="3235766"/>
            <a:ext cx="971550" cy="2847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42080" y="2243022"/>
            <a:ext cx="223520" cy="9215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/>
          <p:nvPr/>
        </p:nvSpPr>
        <p:spPr>
          <a:xfrm>
            <a:off x="4578351" y="2334478"/>
            <a:ext cx="299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ZFNet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AlexNet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上的调参版</a:t>
            </a:r>
          </a:p>
        </p:txBody>
      </p:sp>
      <p:cxnSp>
        <p:nvCxnSpPr>
          <p:cNvPr id="13" name="Straight Arrow Connector 13"/>
          <p:cNvCxnSpPr/>
          <p:nvPr/>
        </p:nvCxnSpPr>
        <p:spPr>
          <a:xfrm flipH="1">
            <a:off x="5102861" y="2721874"/>
            <a:ext cx="111760" cy="4427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5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 animBg="1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 Scale Visual Recognition Challenge</a:t>
            </a:r>
            <a:endParaRPr lang="zh-CN" alt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95" y="2045327"/>
            <a:ext cx="8907610" cy="3902951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5315440" y="3693748"/>
            <a:ext cx="1943100" cy="222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086840" y="274124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更深的网络</a:t>
            </a:r>
          </a:p>
        </p:txBody>
      </p:sp>
      <p:cxnSp>
        <p:nvCxnSpPr>
          <p:cNvPr id="10" name="Straight Arrow Connector 7"/>
          <p:cNvCxnSpPr/>
          <p:nvPr/>
        </p:nvCxnSpPr>
        <p:spPr>
          <a:xfrm>
            <a:off x="5925040" y="3110580"/>
            <a:ext cx="361950" cy="506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450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—VGG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307332" y="1956891"/>
                <a:ext cx="4013688" cy="3045932"/>
              </a:xfrm>
            </p:spPr>
            <p:txBody>
              <a:bodyPr/>
              <a:lstStyle/>
              <a:p>
                <a:r>
                  <a:rPr lang="zh-CN" altLang="en-US" dirty="0"/>
                  <a:t>更小的核，更小的步幅，更深的网络</a:t>
                </a:r>
                <a:endParaRPr lang="en-US" altLang="zh-CN" dirty="0"/>
              </a:p>
              <a:p>
                <a:r>
                  <a:rPr lang="en-US" altLang="zh-CN" dirty="0"/>
                  <a:t>8</a:t>
                </a:r>
                <a:r>
                  <a:rPr lang="zh-CN" altLang="en-US" dirty="0"/>
                  <a:t>层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16-19</a:t>
                </a:r>
                <a:r>
                  <a:rPr lang="zh-CN" altLang="en-US" dirty="0"/>
                  <a:t>层</a:t>
                </a:r>
                <a:endParaRPr lang="en-US" altLang="zh-CN" dirty="0"/>
              </a:p>
              <a:p>
                <a:r>
                  <a:rPr lang="zh-CN" altLang="en-US" dirty="0"/>
                  <a:t>只有</a:t>
                </a:r>
                <a:r>
                  <a:rPr lang="en-US" altLang="zh-CN" dirty="0"/>
                  <a:t>3x3</a:t>
                </a:r>
                <a:r>
                  <a:rPr lang="zh-CN" altLang="en-US" dirty="0"/>
                  <a:t>的卷积核，步幅为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，补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个</a:t>
                </a:r>
                <a:r>
                  <a:rPr lang="en-US" altLang="zh-CN" dirty="0"/>
                  <a:t>0</a:t>
                </a:r>
              </a:p>
              <a:p>
                <a:r>
                  <a:rPr lang="en-US" altLang="zh-CN" dirty="0"/>
                  <a:t>2x2</a:t>
                </a:r>
                <a:r>
                  <a:rPr lang="zh-CN" altLang="en-US" dirty="0"/>
                  <a:t>的池化核，步幅为</a:t>
                </a:r>
                <a:r>
                  <a:rPr lang="en-US" altLang="zh-CN" dirty="0"/>
                  <a:t>2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7332" y="1956891"/>
                <a:ext cx="4013688" cy="3045932"/>
              </a:xfrm>
              <a:blipFill>
                <a:blip r:embed="rId2"/>
                <a:stretch>
                  <a:fillRect l="-1577" t="-2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261985" y="4355267"/>
                <a:ext cx="4145573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altLang="zh-CN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 </a:t>
                </a:r>
                <a:r>
                  <a:rPr kumimoji="0" lang="en-US" altLang="zh-CN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7.3%</a:t>
                </a:r>
                <a:r>
                  <a:rPr kumimoji="0" lang="en-US" altLang="zh-CN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 top 5 error in ILSVRC’14</a:t>
                </a:r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985" y="4355267"/>
                <a:ext cx="4145573" cy="415498"/>
              </a:xfrm>
              <a:prstGeom prst="rect">
                <a:avLst/>
              </a:prstGeom>
              <a:blipFill>
                <a:blip r:embed="rId3"/>
                <a:stretch>
                  <a:fillRect t="-8824" b="-26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79" y="1662119"/>
            <a:ext cx="1677115" cy="380773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24718" y="5744453"/>
            <a:ext cx="4100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11.7%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top 5 error in ILSVRC’13 (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ZFNet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)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97" y="1292787"/>
            <a:ext cx="1281727" cy="5112666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4250" y="798787"/>
            <a:ext cx="1388257" cy="56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432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—VGG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1" y="1482107"/>
            <a:ext cx="4251081" cy="4932533"/>
          </a:xfrm>
        </p:spPr>
        <p:txBody>
          <a:bodyPr/>
          <a:lstStyle/>
          <a:p>
            <a:r>
              <a:rPr lang="zh-CN" altLang="en-US" dirty="0"/>
              <a:t>为什么更小的核（</a:t>
            </a:r>
            <a:r>
              <a:rPr lang="en-US" altLang="zh-CN" dirty="0"/>
              <a:t>3x3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3x3</a:t>
            </a:r>
            <a:r>
              <a:rPr lang="zh-CN" altLang="en-US" dirty="0"/>
              <a:t>的卷积层的堆放的有效感受野和一个</a:t>
            </a:r>
            <a:r>
              <a:rPr lang="en-US" altLang="zh-CN" dirty="0"/>
              <a:t>7x7</a:t>
            </a:r>
            <a:r>
              <a:rPr lang="zh-CN" altLang="en-US" dirty="0"/>
              <a:t>的相同</a:t>
            </a:r>
          </a:p>
          <a:p>
            <a:endParaRPr lang="zh-CN" altLang="en-US" dirty="0"/>
          </a:p>
        </p:txBody>
      </p:sp>
      <p:grpSp>
        <p:nvGrpSpPr>
          <p:cNvPr id="7" name="Group 41"/>
          <p:cNvGrpSpPr/>
          <p:nvPr/>
        </p:nvGrpSpPr>
        <p:grpSpPr>
          <a:xfrm>
            <a:off x="2280475" y="5408004"/>
            <a:ext cx="3622580" cy="360000"/>
            <a:chOff x="1044556" y="5926750"/>
            <a:chExt cx="3622580" cy="360000"/>
          </a:xfrm>
        </p:grpSpPr>
        <p:sp>
          <p:nvSpPr>
            <p:cNvPr id="8" name="Oval 4"/>
            <p:cNvSpPr/>
            <p:nvPr/>
          </p:nvSpPr>
          <p:spPr>
            <a:xfrm>
              <a:off x="1044556" y="592675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588319" y="592675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132082" y="592675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75845" y="592675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219608" y="592675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763371" y="592675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307136" y="592675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5" name="Group 40"/>
          <p:cNvGrpSpPr/>
          <p:nvPr/>
        </p:nvGrpSpPr>
        <p:grpSpPr>
          <a:xfrm>
            <a:off x="2824238" y="4621254"/>
            <a:ext cx="2535052" cy="360000"/>
            <a:chOff x="1588319" y="5145700"/>
            <a:chExt cx="2535052" cy="360000"/>
          </a:xfrm>
        </p:grpSpPr>
        <p:sp>
          <p:nvSpPr>
            <p:cNvPr id="16" name="Oval 14"/>
            <p:cNvSpPr/>
            <p:nvPr/>
          </p:nvSpPr>
          <p:spPr>
            <a:xfrm>
              <a:off x="1588319" y="514570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7" name="Oval 15"/>
            <p:cNvSpPr/>
            <p:nvPr/>
          </p:nvSpPr>
          <p:spPr>
            <a:xfrm>
              <a:off x="2132082" y="514570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2675845" y="514570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>
              <a:off x="3219608" y="514570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>
              <a:off x="3763371" y="514570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1" name="Group 39"/>
          <p:cNvGrpSpPr/>
          <p:nvPr/>
        </p:nvGrpSpPr>
        <p:grpSpPr>
          <a:xfrm>
            <a:off x="3376822" y="3834504"/>
            <a:ext cx="1447526" cy="360000"/>
            <a:chOff x="2140903" y="4317025"/>
            <a:chExt cx="1447526" cy="360000"/>
          </a:xfrm>
        </p:grpSpPr>
        <p:sp>
          <p:nvSpPr>
            <p:cNvPr id="22" name="Oval 19"/>
            <p:cNvSpPr/>
            <p:nvPr/>
          </p:nvSpPr>
          <p:spPr>
            <a:xfrm>
              <a:off x="2140903" y="4317025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3" name="Oval 20"/>
            <p:cNvSpPr/>
            <p:nvPr/>
          </p:nvSpPr>
          <p:spPr>
            <a:xfrm>
              <a:off x="2684666" y="4317025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4" name="Oval 21"/>
            <p:cNvSpPr/>
            <p:nvPr/>
          </p:nvSpPr>
          <p:spPr>
            <a:xfrm>
              <a:off x="3228429" y="4317025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25" name="Oval 38"/>
          <p:cNvSpPr/>
          <p:nvPr/>
        </p:nvSpPr>
        <p:spPr>
          <a:xfrm>
            <a:off x="3911721" y="3047754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cxnSp>
        <p:nvCxnSpPr>
          <p:cNvPr id="26" name="Straight Connector 43"/>
          <p:cNvCxnSpPr>
            <a:stCxn id="25" idx="4"/>
            <a:endCxn id="22" idx="0"/>
          </p:cNvCxnSpPr>
          <p:nvPr/>
        </p:nvCxnSpPr>
        <p:spPr>
          <a:xfrm flipH="1">
            <a:off x="3556823" y="3407754"/>
            <a:ext cx="534899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4"/>
          <p:cNvCxnSpPr>
            <a:stCxn id="25" idx="4"/>
            <a:endCxn id="23" idx="0"/>
          </p:cNvCxnSpPr>
          <p:nvPr/>
        </p:nvCxnSpPr>
        <p:spPr>
          <a:xfrm>
            <a:off x="4091721" y="3407754"/>
            <a:ext cx="8864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0"/>
          <p:cNvCxnSpPr>
            <a:stCxn id="25" idx="4"/>
            <a:endCxn id="24" idx="0"/>
          </p:cNvCxnSpPr>
          <p:nvPr/>
        </p:nvCxnSpPr>
        <p:spPr>
          <a:xfrm>
            <a:off x="4091722" y="3407754"/>
            <a:ext cx="552627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1"/>
          <p:cNvCxnSpPr>
            <a:stCxn id="22" idx="4"/>
            <a:endCxn id="16" idx="0"/>
          </p:cNvCxnSpPr>
          <p:nvPr/>
        </p:nvCxnSpPr>
        <p:spPr>
          <a:xfrm flipH="1">
            <a:off x="3004238" y="4194504"/>
            <a:ext cx="552584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7"/>
          <p:cNvCxnSpPr>
            <a:stCxn id="22" idx="4"/>
            <a:endCxn id="17" idx="0"/>
          </p:cNvCxnSpPr>
          <p:nvPr/>
        </p:nvCxnSpPr>
        <p:spPr>
          <a:xfrm flipH="1">
            <a:off x="3548002" y="4194504"/>
            <a:ext cx="8821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1"/>
          <p:cNvCxnSpPr>
            <a:stCxn id="22" idx="4"/>
            <a:endCxn id="18" idx="0"/>
          </p:cNvCxnSpPr>
          <p:nvPr/>
        </p:nvCxnSpPr>
        <p:spPr>
          <a:xfrm>
            <a:off x="3556822" y="4194504"/>
            <a:ext cx="534942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4"/>
          <p:cNvCxnSpPr>
            <a:stCxn id="23" idx="4"/>
            <a:endCxn id="17" idx="0"/>
          </p:cNvCxnSpPr>
          <p:nvPr/>
        </p:nvCxnSpPr>
        <p:spPr>
          <a:xfrm flipH="1">
            <a:off x="3548001" y="4194504"/>
            <a:ext cx="552584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7"/>
          <p:cNvCxnSpPr>
            <a:stCxn id="23" idx="4"/>
            <a:endCxn id="18" idx="0"/>
          </p:cNvCxnSpPr>
          <p:nvPr/>
        </p:nvCxnSpPr>
        <p:spPr>
          <a:xfrm flipH="1">
            <a:off x="4091765" y="4194504"/>
            <a:ext cx="8821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/>
          <p:cNvCxnSpPr>
            <a:stCxn id="24" idx="4"/>
            <a:endCxn id="18" idx="0"/>
          </p:cNvCxnSpPr>
          <p:nvPr/>
        </p:nvCxnSpPr>
        <p:spPr>
          <a:xfrm flipH="1">
            <a:off x="4091764" y="4194504"/>
            <a:ext cx="552584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73"/>
          <p:cNvCxnSpPr>
            <a:stCxn id="24" idx="4"/>
            <a:endCxn id="19" idx="0"/>
          </p:cNvCxnSpPr>
          <p:nvPr/>
        </p:nvCxnSpPr>
        <p:spPr>
          <a:xfrm flipH="1">
            <a:off x="4635528" y="4194504"/>
            <a:ext cx="8821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76"/>
          <p:cNvCxnSpPr>
            <a:stCxn id="24" idx="4"/>
            <a:endCxn id="20" idx="0"/>
          </p:cNvCxnSpPr>
          <p:nvPr/>
        </p:nvCxnSpPr>
        <p:spPr>
          <a:xfrm>
            <a:off x="4644348" y="4194504"/>
            <a:ext cx="534942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9"/>
          <p:cNvCxnSpPr>
            <a:stCxn id="19" idx="0"/>
            <a:endCxn id="23" idx="4"/>
          </p:cNvCxnSpPr>
          <p:nvPr/>
        </p:nvCxnSpPr>
        <p:spPr>
          <a:xfrm flipH="1" flipV="1">
            <a:off x="4100585" y="4194504"/>
            <a:ext cx="534942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82"/>
          <p:cNvCxnSpPr>
            <a:stCxn id="16" idx="4"/>
            <a:endCxn id="8" idx="0"/>
          </p:cNvCxnSpPr>
          <p:nvPr/>
        </p:nvCxnSpPr>
        <p:spPr>
          <a:xfrm flipH="1">
            <a:off x="2460476" y="4981254"/>
            <a:ext cx="543763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85"/>
          <p:cNvCxnSpPr>
            <a:stCxn id="16" idx="4"/>
            <a:endCxn id="9" idx="0"/>
          </p:cNvCxnSpPr>
          <p:nvPr/>
        </p:nvCxnSpPr>
        <p:spPr>
          <a:xfrm>
            <a:off x="3004238" y="4981254"/>
            <a:ext cx="0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88"/>
          <p:cNvCxnSpPr>
            <a:stCxn id="16" idx="4"/>
            <a:endCxn id="10" idx="0"/>
          </p:cNvCxnSpPr>
          <p:nvPr/>
        </p:nvCxnSpPr>
        <p:spPr>
          <a:xfrm>
            <a:off x="3004239" y="4981254"/>
            <a:ext cx="543763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91"/>
          <p:cNvCxnSpPr>
            <a:stCxn id="17" idx="4"/>
            <a:endCxn id="9" idx="0"/>
          </p:cNvCxnSpPr>
          <p:nvPr/>
        </p:nvCxnSpPr>
        <p:spPr>
          <a:xfrm flipH="1">
            <a:off x="3004239" y="4981254"/>
            <a:ext cx="543763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94"/>
          <p:cNvCxnSpPr>
            <a:stCxn id="18" idx="4"/>
            <a:endCxn id="10" idx="0"/>
          </p:cNvCxnSpPr>
          <p:nvPr/>
        </p:nvCxnSpPr>
        <p:spPr>
          <a:xfrm flipH="1">
            <a:off x="3548002" y="4981254"/>
            <a:ext cx="543763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8"/>
          <p:cNvCxnSpPr>
            <a:stCxn id="19" idx="4"/>
            <a:endCxn id="11" idx="0"/>
          </p:cNvCxnSpPr>
          <p:nvPr/>
        </p:nvCxnSpPr>
        <p:spPr>
          <a:xfrm flipH="1">
            <a:off x="4091765" y="4981254"/>
            <a:ext cx="543763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1"/>
          <p:cNvCxnSpPr>
            <a:stCxn id="20" idx="4"/>
            <a:endCxn id="12" idx="0"/>
          </p:cNvCxnSpPr>
          <p:nvPr/>
        </p:nvCxnSpPr>
        <p:spPr>
          <a:xfrm flipH="1">
            <a:off x="4635528" y="4981254"/>
            <a:ext cx="543763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04"/>
          <p:cNvCxnSpPr>
            <a:stCxn id="20" idx="4"/>
            <a:endCxn id="13" idx="0"/>
          </p:cNvCxnSpPr>
          <p:nvPr/>
        </p:nvCxnSpPr>
        <p:spPr>
          <a:xfrm>
            <a:off x="5179290" y="4981254"/>
            <a:ext cx="0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07"/>
          <p:cNvCxnSpPr>
            <a:stCxn id="20" idx="4"/>
            <a:endCxn id="14" idx="0"/>
          </p:cNvCxnSpPr>
          <p:nvPr/>
        </p:nvCxnSpPr>
        <p:spPr>
          <a:xfrm>
            <a:off x="5179291" y="4981254"/>
            <a:ext cx="543765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10"/>
          <p:cNvCxnSpPr>
            <a:stCxn id="19" idx="4"/>
            <a:endCxn id="13" idx="0"/>
          </p:cNvCxnSpPr>
          <p:nvPr/>
        </p:nvCxnSpPr>
        <p:spPr>
          <a:xfrm>
            <a:off x="4635528" y="4981254"/>
            <a:ext cx="543763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14"/>
          <p:cNvCxnSpPr>
            <a:stCxn id="19" idx="4"/>
            <a:endCxn id="12" idx="0"/>
          </p:cNvCxnSpPr>
          <p:nvPr/>
        </p:nvCxnSpPr>
        <p:spPr>
          <a:xfrm>
            <a:off x="4635527" y="4981254"/>
            <a:ext cx="0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17"/>
          <p:cNvCxnSpPr>
            <a:stCxn id="18" idx="4"/>
            <a:endCxn id="12" idx="0"/>
          </p:cNvCxnSpPr>
          <p:nvPr/>
        </p:nvCxnSpPr>
        <p:spPr>
          <a:xfrm>
            <a:off x="4091765" y="4981254"/>
            <a:ext cx="543763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21"/>
          <p:cNvCxnSpPr>
            <a:stCxn id="18" idx="4"/>
            <a:endCxn id="11" idx="0"/>
          </p:cNvCxnSpPr>
          <p:nvPr/>
        </p:nvCxnSpPr>
        <p:spPr>
          <a:xfrm>
            <a:off x="4091764" y="4981254"/>
            <a:ext cx="0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25"/>
          <p:cNvCxnSpPr>
            <a:stCxn id="17" idx="4"/>
            <a:endCxn id="11" idx="0"/>
          </p:cNvCxnSpPr>
          <p:nvPr/>
        </p:nvCxnSpPr>
        <p:spPr>
          <a:xfrm>
            <a:off x="3548002" y="4981254"/>
            <a:ext cx="543763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28"/>
          <p:cNvCxnSpPr>
            <a:stCxn id="17" idx="4"/>
            <a:endCxn id="10" idx="0"/>
          </p:cNvCxnSpPr>
          <p:nvPr/>
        </p:nvCxnSpPr>
        <p:spPr>
          <a:xfrm>
            <a:off x="3548001" y="4981254"/>
            <a:ext cx="0" cy="42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6">
            <a:extLst>
              <a:ext uri="{FF2B5EF4-FFF2-40B4-BE49-F238E27FC236}">
                <a16:creationId xmlns:a16="http://schemas.microsoft.com/office/drawing/2014/main" id="{92954605-4AA8-041B-9530-401AA2DD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797" y="1292787"/>
            <a:ext cx="1281727" cy="5112666"/>
          </a:xfrm>
          <a:prstGeom prst="rect">
            <a:avLst/>
          </a:prstGeom>
        </p:spPr>
      </p:pic>
      <p:pic>
        <p:nvPicPr>
          <p:cNvPr id="54" name="Picture 7">
            <a:extLst>
              <a:ext uri="{FF2B5EF4-FFF2-40B4-BE49-F238E27FC236}">
                <a16:creationId xmlns:a16="http://schemas.microsoft.com/office/drawing/2014/main" id="{3E473B1F-253F-CA0E-56FA-5377AFADE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250" y="798787"/>
            <a:ext cx="1388257" cy="56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9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—VGG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1" y="1482107"/>
            <a:ext cx="4251081" cy="4932533"/>
          </a:xfrm>
        </p:spPr>
        <p:txBody>
          <a:bodyPr/>
          <a:lstStyle/>
          <a:p>
            <a:r>
              <a:rPr lang="zh-CN" altLang="en-US" dirty="0"/>
              <a:t>为什么更小的核（</a:t>
            </a:r>
            <a:r>
              <a:rPr lang="en-US" altLang="zh-CN" dirty="0"/>
              <a:t>3x3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3x3</a:t>
            </a:r>
            <a:r>
              <a:rPr lang="zh-CN" altLang="en-US" dirty="0"/>
              <a:t>的卷积层的堆放的有效感受野和一个</a:t>
            </a:r>
            <a:r>
              <a:rPr lang="en-US" altLang="zh-CN" dirty="0"/>
              <a:t>7x7</a:t>
            </a:r>
            <a:r>
              <a:rPr lang="zh-CN" altLang="en-US" dirty="0"/>
              <a:t>的相同</a:t>
            </a:r>
            <a:endParaRPr lang="en-US" altLang="zh-CN" dirty="0"/>
          </a:p>
          <a:p>
            <a:pPr lvl="1"/>
            <a:r>
              <a:rPr lang="zh-CN" altLang="en-US" dirty="0"/>
              <a:t>更深的卷积层，非线性更强</a:t>
            </a:r>
            <a:endParaRPr lang="en-US" altLang="zh-CN" dirty="0"/>
          </a:p>
          <a:p>
            <a:pPr lvl="1"/>
            <a:r>
              <a:rPr lang="zh-CN" altLang="en-US" dirty="0"/>
              <a:t>参数更少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57" name="TextBox 22"/>
          <p:cNvSpPr txBox="1"/>
          <p:nvPr/>
        </p:nvSpPr>
        <p:spPr>
          <a:xfrm>
            <a:off x="2343151" y="4057135"/>
            <a:ext cx="430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假设每层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C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通道，参数个数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4738206" y="4693177"/>
                <a:ext cx="2148409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3</m:t>
                    </m:r>
                    <m:d>
                      <m:dPr>
                        <m:ctrlPr>
                          <a:rPr kumimoji="0" lang="en-US" altLang="zh-CN" sz="2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21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1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en-US" altLang="zh-CN" sz="21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21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1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e>
                          <m:sup>
                            <m:r>
                              <a:rPr kumimoji="0" lang="en-US" altLang="zh-CN" sz="21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zh-CN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微软雅黑"/>
                    <a:cs typeface="+mn-cs"/>
                  </a:rPr>
                  <a:t> 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7</m:t>
                        </m:r>
                      </m:e>
                      <m:sup>
                        <m:r>
                          <a:rPr kumimoji="0" lang="en-US" altLang="zh-CN" sz="2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altLang="zh-CN" sz="2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e>
                      <m:sup>
                        <m:r>
                          <a:rPr kumimoji="0" lang="en-US" altLang="zh-CN" sz="2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06" y="4693177"/>
                <a:ext cx="2148409" cy="415498"/>
              </a:xfrm>
              <a:prstGeom prst="rect">
                <a:avLst/>
              </a:prstGeom>
              <a:blipFill>
                <a:blip r:embed="rId2"/>
                <a:stretch>
                  <a:fillRect t="-8824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2E02B35-76CC-C8A4-4F9F-3E163285D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797" y="1292787"/>
            <a:ext cx="1281727" cy="5112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D84A3-7CCC-6507-FEC9-670950542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250" y="798787"/>
            <a:ext cx="1388257" cy="56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3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E771A-A67D-17F1-54D9-1BB3CEA69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425C4-A627-721F-B9E9-EF61BF54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梯度消失 </a:t>
            </a:r>
            <a:r>
              <a:rPr kumimoji="1" lang="en-US" altLang="zh-CN"/>
              <a:t>Gradient</a:t>
            </a:r>
            <a:r>
              <a:rPr kumimoji="1" lang="zh-CN" altLang="en-US"/>
              <a:t> </a:t>
            </a:r>
            <a:r>
              <a:rPr kumimoji="1" lang="en-US" altLang="zh-CN"/>
              <a:t>Vanishing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6B8E80-5976-AA08-0AD7-0493B99A6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174" y="1387365"/>
                <a:ext cx="10515600" cy="5192110"/>
              </a:xfrm>
            </p:spPr>
            <p:txBody>
              <a:bodyPr>
                <a:normAutofit/>
              </a:bodyPr>
              <a:lstStyle/>
              <a:p>
                <a:r>
                  <a:rPr kumimoji="1" lang="zh-CN" altLang="en-US" dirty="0"/>
                  <a:t> 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梯度消失</a:t>
                </a:r>
                <a:r>
                  <a:rPr kumimoji="1" lang="zh-CN" altLang="en-US" dirty="0"/>
                  <a:t>：神经网络层数过多时，由于链式法则导致反向传播过程中浅层参数的导数趋近于</a:t>
                </a:r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，无法有效更新和学习。</a:t>
                </a:r>
                <a:endParaRPr kumimoji="1" lang="en-US" altLang="zh-CN" dirty="0"/>
              </a:p>
              <a:p>
                <a:pPr lvl="1"/>
                <a:r>
                  <a:rPr kumimoji="1" lang="zh-CN" altLang="en-US" dirty="0"/>
                  <a:t>例：假设每一层神经元对上一层输出的偏导数乘上权重的绝对值都小于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（假设为</a:t>
                </a:r>
                <a:r>
                  <a:rPr kumimoji="1" lang="en-US" altLang="zh-CN" dirty="0"/>
                  <a:t>0.9</a:t>
                </a:r>
                <a:r>
                  <a:rPr kumimoji="1" lang="zh-CN" altLang="en-US" dirty="0"/>
                  <a:t>），那么经过</a:t>
                </a:r>
                <a:r>
                  <a:rPr kumimoji="1" lang="en-US" altLang="zh-CN" dirty="0"/>
                  <a:t>30</a:t>
                </a:r>
                <a:r>
                  <a:rPr kumimoji="1" lang="zh-CN" altLang="en-US" dirty="0"/>
                  <a:t>层传播后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=0.0424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endParaRPr kumimoji="1" lang="en-US" altLang="zh-CN" dirty="0"/>
              </a:p>
              <a:p>
                <a:r>
                  <a:rPr kumimoji="1" lang="zh-CN" altLang="en-US" dirty="0"/>
                  <a:t> 缓解梯度消失</a:t>
                </a:r>
                <a:endParaRPr kumimoji="1" lang="en-US" altLang="zh-CN" dirty="0"/>
              </a:p>
              <a:p>
                <a:pPr lvl="1"/>
                <a:r>
                  <a:rPr kumimoji="1" lang="zh-CN" altLang="en-US" dirty="0"/>
                  <a:t>更换激活函数：</a:t>
                </a:r>
                <a:r>
                  <a:rPr kumimoji="1" lang="en-US" altLang="zh-CN" dirty="0"/>
                  <a:t>sigmoid </a:t>
                </a:r>
                <a:r>
                  <a:rPr kumimoji="1" lang="zh-CN" altLang="en-US" dirty="0"/>
                  <a:t>和 </a:t>
                </a:r>
                <a:r>
                  <a:rPr kumimoji="1" lang="en-US" altLang="zh-CN" dirty="0"/>
                  <a:t>tanh</a:t>
                </a:r>
                <a:r>
                  <a:rPr kumimoji="1" lang="zh-CN" altLang="en-US" dirty="0"/>
                  <a:t> 激活函数的导数都在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kumimoji="1" lang="zh-CN" altLang="en-US" dirty="0"/>
                  <a:t>区间内，更换激活函数为 </a:t>
                </a:r>
                <a:r>
                  <a:rPr kumimoji="1" lang="en-US" altLang="zh-CN" dirty="0" err="1"/>
                  <a:t>ReLU</a:t>
                </a:r>
                <a:r>
                  <a:rPr kumimoji="1" lang="zh-CN" altLang="en-US" dirty="0"/>
                  <a:t> 函数 或 </a:t>
                </a:r>
                <a:r>
                  <a:rPr kumimoji="1" lang="en-US" altLang="zh-CN" dirty="0"/>
                  <a:t>Leaky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/>
                  <a:t>ReLU</a:t>
                </a:r>
                <a:r>
                  <a:rPr kumimoji="1" lang="zh-CN" altLang="en-US" dirty="0"/>
                  <a:t> 函数可以有效缓解梯度消失。</a:t>
                </a:r>
                <a:endParaRPr kumimoji="1" lang="en-US" altLang="zh-CN" dirty="0"/>
              </a:p>
              <a:p>
                <a:pPr lvl="1"/>
                <a:r>
                  <a:rPr kumimoji="1" lang="zh-CN" altLang="en-US" b="1" dirty="0">
                    <a:solidFill>
                      <a:srgbClr val="FF0000"/>
                    </a:solidFill>
                  </a:rPr>
                  <a:t>使用 残差连接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(Residual Connection): </a:t>
                </a:r>
                <a:r>
                  <a:rPr kumimoji="1" lang="en-US" altLang="zh-CN" b="1" dirty="0" err="1">
                    <a:solidFill>
                      <a:srgbClr val="FF0000"/>
                    </a:solidFill>
                  </a:rPr>
                  <a:t>ResNet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 (He et al., 2016)</a:t>
                </a:r>
                <a:r>
                  <a:rPr kumimoji="1" lang="zh-CN" altLang="en-US" b="1" dirty="0">
                    <a:solidFill>
                      <a:srgbClr val="FF0000"/>
                    </a:solidFill>
                  </a:rPr>
                  <a:t>。</a:t>
                </a:r>
                <a:endParaRPr kumimoji="1" lang="en-US" altLang="zh-CN" dirty="0"/>
              </a:p>
              <a:p>
                <a:pPr lvl="1"/>
                <a:r>
                  <a:rPr kumimoji="1" lang="zh-CN" altLang="en-US" dirty="0"/>
                  <a:t>使用归一化 </a:t>
                </a:r>
                <a:r>
                  <a:rPr kumimoji="1" lang="en-US" altLang="zh-CN" dirty="0"/>
                  <a:t>(Normalization) </a:t>
                </a:r>
                <a:r>
                  <a:rPr kumimoji="1" lang="zh-CN" altLang="en-US" dirty="0"/>
                  <a:t>策略，随后讨论。</a:t>
                </a:r>
                <a:endParaRPr kumimoji="1" lang="en-US" altLang="zh-CN" dirty="0"/>
              </a:p>
              <a:p>
                <a:pPr lvl="1"/>
                <a:r>
                  <a:rPr kumimoji="1" lang="zh-CN" altLang="en-US" dirty="0"/>
                  <a:t>使用合适的 初始化 策略，随后讨论。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6B8E80-5976-AA08-0AD7-0493B99A6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174" y="1387365"/>
                <a:ext cx="10515600" cy="5192110"/>
              </a:xfrm>
              <a:blipFill>
                <a:blip r:embed="rId2"/>
                <a:stretch>
                  <a:fillRect l="-603" t="-1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6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213D4-8E32-9059-0557-76BBA1F2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717" y="-280754"/>
            <a:ext cx="7886700" cy="1325563"/>
          </a:xfrm>
        </p:spPr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—VGG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610738" y="830317"/>
            <a:ext cx="6804535" cy="5705981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/>
              <a:t>INPUT: [224x224x3] </a:t>
            </a:r>
            <a:r>
              <a:rPr lang="en-US" altLang="zh-CN" dirty="0">
                <a:solidFill>
                  <a:srgbClr val="FF0000"/>
                </a:solidFill>
              </a:rPr>
              <a:t>memory: 224*224*3=150K </a:t>
            </a:r>
            <a:r>
              <a:rPr lang="en-US" altLang="zh-CN" dirty="0" err="1"/>
              <a:t>params</a:t>
            </a:r>
            <a:r>
              <a:rPr lang="en-US" altLang="zh-CN" dirty="0"/>
              <a:t>: 0</a:t>
            </a:r>
          </a:p>
          <a:p>
            <a:r>
              <a:rPr lang="en-US" altLang="zh-CN" dirty="0"/>
              <a:t>CONV3-64: [224x224x64] </a:t>
            </a:r>
            <a:r>
              <a:rPr lang="en-US" altLang="zh-CN" b="1" dirty="0">
                <a:solidFill>
                  <a:srgbClr val="FF0000"/>
                </a:solidFill>
              </a:rPr>
              <a:t>memory: 224*224*64=3.2M </a:t>
            </a:r>
            <a:r>
              <a:rPr lang="en-US" altLang="zh-CN" dirty="0" err="1"/>
              <a:t>params</a:t>
            </a:r>
            <a:r>
              <a:rPr lang="en-US" altLang="zh-CN" dirty="0"/>
              <a:t>: (3*3*3)*64 = 1,728</a:t>
            </a:r>
          </a:p>
          <a:p>
            <a:r>
              <a:rPr lang="en-US" altLang="zh-CN" dirty="0"/>
              <a:t>CONV3-64: [224x224x64] </a:t>
            </a:r>
            <a:r>
              <a:rPr lang="en-US" altLang="zh-CN" b="1" dirty="0">
                <a:solidFill>
                  <a:srgbClr val="FF0000"/>
                </a:solidFill>
              </a:rPr>
              <a:t>memory: 224*224*64=3.2M </a:t>
            </a:r>
            <a:r>
              <a:rPr lang="en-US" altLang="zh-CN" dirty="0" err="1"/>
              <a:t>params</a:t>
            </a:r>
            <a:r>
              <a:rPr lang="en-US" altLang="zh-CN" dirty="0"/>
              <a:t>: (3*3*64)*64 = 36,864</a:t>
            </a:r>
          </a:p>
          <a:p>
            <a:r>
              <a:rPr lang="en-US" altLang="zh-CN" dirty="0"/>
              <a:t>POOL2: [112x112x64] </a:t>
            </a:r>
            <a:r>
              <a:rPr lang="en-US" altLang="zh-CN" dirty="0">
                <a:solidFill>
                  <a:srgbClr val="FF0000"/>
                </a:solidFill>
              </a:rPr>
              <a:t>memory: 112*112*64=800K </a:t>
            </a:r>
            <a:r>
              <a:rPr lang="en-US" altLang="zh-CN" dirty="0" err="1"/>
              <a:t>params</a:t>
            </a:r>
            <a:r>
              <a:rPr lang="en-US" altLang="zh-CN" dirty="0"/>
              <a:t>: 0</a:t>
            </a:r>
          </a:p>
          <a:p>
            <a:r>
              <a:rPr lang="en-US" altLang="zh-CN" dirty="0"/>
              <a:t>CONV3-128: [112x112x128] </a:t>
            </a:r>
            <a:r>
              <a:rPr lang="en-US" altLang="zh-CN" dirty="0">
                <a:solidFill>
                  <a:srgbClr val="FF0000"/>
                </a:solidFill>
              </a:rPr>
              <a:t>memory: 112*112*128=1.6M </a:t>
            </a:r>
            <a:r>
              <a:rPr lang="en-US" altLang="zh-CN" dirty="0" err="1"/>
              <a:t>params</a:t>
            </a:r>
            <a:r>
              <a:rPr lang="en-US" altLang="zh-CN" dirty="0"/>
              <a:t>: (3*3*64)*128 = 73,728</a:t>
            </a:r>
          </a:p>
          <a:p>
            <a:r>
              <a:rPr lang="en-US" altLang="zh-CN" dirty="0"/>
              <a:t>CONV3-128: [112x112x128] </a:t>
            </a:r>
            <a:r>
              <a:rPr lang="en-US" altLang="zh-CN" dirty="0">
                <a:solidFill>
                  <a:srgbClr val="FF0000"/>
                </a:solidFill>
              </a:rPr>
              <a:t>memory: 112*112*128=1.6M </a:t>
            </a:r>
            <a:r>
              <a:rPr lang="en-US" altLang="zh-CN" dirty="0" err="1"/>
              <a:t>params</a:t>
            </a:r>
            <a:r>
              <a:rPr lang="en-US" altLang="zh-CN" dirty="0"/>
              <a:t>: (3*3*128)*128 = 147,456</a:t>
            </a:r>
          </a:p>
          <a:p>
            <a:r>
              <a:rPr lang="en-US" altLang="zh-CN" dirty="0"/>
              <a:t>POOL2: [56x56x128] </a:t>
            </a:r>
            <a:r>
              <a:rPr lang="en-US" altLang="zh-CN" dirty="0">
                <a:solidFill>
                  <a:srgbClr val="FF0000"/>
                </a:solidFill>
              </a:rPr>
              <a:t>memory: 56*56*128=400K </a:t>
            </a:r>
            <a:r>
              <a:rPr lang="en-US" altLang="zh-CN" dirty="0" err="1"/>
              <a:t>params</a:t>
            </a:r>
            <a:r>
              <a:rPr lang="en-US" altLang="zh-CN" dirty="0"/>
              <a:t>: 0</a:t>
            </a:r>
          </a:p>
          <a:p>
            <a:r>
              <a:rPr lang="en-US" altLang="zh-CN" dirty="0"/>
              <a:t>CONV3-256: [56x56x256] </a:t>
            </a:r>
            <a:r>
              <a:rPr lang="en-US" altLang="zh-CN" dirty="0">
                <a:solidFill>
                  <a:srgbClr val="FF0000"/>
                </a:solidFill>
              </a:rPr>
              <a:t>memory: 56*56*256=800K </a:t>
            </a:r>
            <a:r>
              <a:rPr lang="en-US" altLang="zh-CN" dirty="0" err="1"/>
              <a:t>params</a:t>
            </a:r>
            <a:r>
              <a:rPr lang="en-US" altLang="zh-CN" dirty="0"/>
              <a:t>: (3*3*128)*256 = 294,912</a:t>
            </a:r>
          </a:p>
          <a:p>
            <a:r>
              <a:rPr lang="en-US" altLang="zh-CN" dirty="0"/>
              <a:t>CONV3-256: [56x56x256] </a:t>
            </a:r>
            <a:r>
              <a:rPr lang="en-US" altLang="zh-CN" dirty="0">
                <a:solidFill>
                  <a:srgbClr val="FF0000"/>
                </a:solidFill>
              </a:rPr>
              <a:t>memory: 56*56*256=800K </a:t>
            </a:r>
            <a:r>
              <a:rPr lang="en-US" altLang="zh-CN" dirty="0" err="1"/>
              <a:t>params</a:t>
            </a:r>
            <a:r>
              <a:rPr lang="en-US" altLang="zh-CN" dirty="0"/>
              <a:t>: (3*3*256)*256 = 589,824</a:t>
            </a:r>
          </a:p>
          <a:p>
            <a:r>
              <a:rPr lang="en-US" altLang="zh-CN" dirty="0"/>
              <a:t>CONV3-256: [56x56x256] </a:t>
            </a:r>
            <a:r>
              <a:rPr lang="en-US" altLang="zh-CN" dirty="0">
                <a:solidFill>
                  <a:srgbClr val="FF0000"/>
                </a:solidFill>
              </a:rPr>
              <a:t>memory: 56*56*256=800K </a:t>
            </a:r>
            <a:r>
              <a:rPr lang="en-US" altLang="zh-CN" dirty="0" err="1"/>
              <a:t>params</a:t>
            </a:r>
            <a:r>
              <a:rPr lang="en-US" altLang="zh-CN" dirty="0"/>
              <a:t>: (3*3*256)*256 = 589,824</a:t>
            </a:r>
          </a:p>
          <a:p>
            <a:r>
              <a:rPr lang="en-US" altLang="zh-CN" dirty="0"/>
              <a:t>POOL2: [28x28x256] </a:t>
            </a:r>
            <a:r>
              <a:rPr lang="en-US" altLang="zh-CN" dirty="0">
                <a:solidFill>
                  <a:srgbClr val="FF0000"/>
                </a:solidFill>
              </a:rPr>
              <a:t>memory: 28*28*256=200K </a:t>
            </a:r>
            <a:r>
              <a:rPr lang="en-US" altLang="zh-CN" dirty="0" err="1"/>
              <a:t>params</a:t>
            </a:r>
            <a:r>
              <a:rPr lang="en-US" altLang="zh-CN" dirty="0"/>
              <a:t>: 0</a:t>
            </a:r>
          </a:p>
          <a:p>
            <a:r>
              <a:rPr lang="en-US" altLang="zh-CN" dirty="0"/>
              <a:t>CONV3-512: [28x28x512] </a:t>
            </a:r>
            <a:r>
              <a:rPr lang="en-US" altLang="zh-CN" dirty="0">
                <a:solidFill>
                  <a:srgbClr val="FF0000"/>
                </a:solidFill>
              </a:rPr>
              <a:t>memory: 28*28*512=400K </a:t>
            </a:r>
            <a:r>
              <a:rPr lang="en-US" altLang="zh-CN" dirty="0" err="1"/>
              <a:t>params</a:t>
            </a:r>
            <a:r>
              <a:rPr lang="en-US" altLang="zh-CN" dirty="0"/>
              <a:t>: (3*3*256)*512 = 1,179,648</a:t>
            </a:r>
          </a:p>
          <a:p>
            <a:r>
              <a:rPr lang="en-US" altLang="zh-CN" dirty="0"/>
              <a:t>CONV3-512: [28x28x512] </a:t>
            </a:r>
            <a:r>
              <a:rPr lang="en-US" altLang="zh-CN" dirty="0">
                <a:solidFill>
                  <a:srgbClr val="FF0000"/>
                </a:solidFill>
              </a:rPr>
              <a:t>memory: 28*28*512=400K </a:t>
            </a:r>
            <a:r>
              <a:rPr lang="en-US" altLang="zh-CN" dirty="0" err="1"/>
              <a:t>params</a:t>
            </a:r>
            <a:r>
              <a:rPr lang="en-US" altLang="zh-CN" dirty="0"/>
              <a:t>: (3*3*512)*512 = 2,359,296</a:t>
            </a:r>
          </a:p>
          <a:p>
            <a:r>
              <a:rPr lang="en-US" altLang="zh-CN" dirty="0"/>
              <a:t>CONV3-512: [28x28x512] </a:t>
            </a:r>
            <a:r>
              <a:rPr lang="en-US" altLang="zh-CN" dirty="0">
                <a:solidFill>
                  <a:srgbClr val="FF0000"/>
                </a:solidFill>
              </a:rPr>
              <a:t>memory: 28*28*512=400K </a:t>
            </a:r>
            <a:r>
              <a:rPr lang="en-US" altLang="zh-CN" dirty="0" err="1"/>
              <a:t>params</a:t>
            </a:r>
            <a:r>
              <a:rPr lang="en-US" altLang="zh-CN" dirty="0"/>
              <a:t>: (3*3*512)*512 = 2,359,296</a:t>
            </a:r>
          </a:p>
          <a:p>
            <a:r>
              <a:rPr lang="en-US" altLang="zh-CN" dirty="0"/>
              <a:t>POOL2: [14x14x512] </a:t>
            </a:r>
            <a:r>
              <a:rPr lang="en-US" altLang="zh-CN" dirty="0">
                <a:solidFill>
                  <a:srgbClr val="FF0000"/>
                </a:solidFill>
              </a:rPr>
              <a:t>memory: 14*14*512=100K </a:t>
            </a:r>
            <a:r>
              <a:rPr lang="en-US" altLang="zh-CN" dirty="0" err="1"/>
              <a:t>params</a:t>
            </a:r>
            <a:r>
              <a:rPr lang="en-US" altLang="zh-CN" dirty="0"/>
              <a:t>: 0</a:t>
            </a:r>
          </a:p>
          <a:p>
            <a:r>
              <a:rPr lang="en-US" altLang="zh-CN" dirty="0"/>
              <a:t>CONV3-512: [14x14x512] </a:t>
            </a:r>
            <a:r>
              <a:rPr lang="en-US" altLang="zh-CN" dirty="0">
                <a:solidFill>
                  <a:srgbClr val="FF0000"/>
                </a:solidFill>
              </a:rPr>
              <a:t>memory: 14*14*512=100K </a:t>
            </a:r>
            <a:r>
              <a:rPr lang="en-US" altLang="zh-CN" dirty="0" err="1"/>
              <a:t>params</a:t>
            </a:r>
            <a:r>
              <a:rPr lang="en-US" altLang="zh-CN" dirty="0"/>
              <a:t>: (3*3*512)*512 = 2,359,296</a:t>
            </a:r>
          </a:p>
          <a:p>
            <a:r>
              <a:rPr lang="en-US" altLang="zh-CN" dirty="0"/>
              <a:t>CONV3-512: [14x14x512] </a:t>
            </a:r>
            <a:r>
              <a:rPr lang="en-US" altLang="zh-CN" dirty="0">
                <a:solidFill>
                  <a:srgbClr val="FF0000"/>
                </a:solidFill>
              </a:rPr>
              <a:t>memory: 14*14*512=100K </a:t>
            </a:r>
            <a:r>
              <a:rPr lang="en-US" altLang="zh-CN" dirty="0" err="1"/>
              <a:t>params</a:t>
            </a:r>
            <a:r>
              <a:rPr lang="en-US" altLang="zh-CN" dirty="0"/>
              <a:t>: (3*3*512)*512 = 2,359,296</a:t>
            </a:r>
          </a:p>
          <a:p>
            <a:r>
              <a:rPr lang="en-US" altLang="zh-CN" dirty="0"/>
              <a:t>CONV3-512: [14x14x512] </a:t>
            </a:r>
            <a:r>
              <a:rPr lang="en-US" altLang="zh-CN" dirty="0">
                <a:solidFill>
                  <a:srgbClr val="FF0000"/>
                </a:solidFill>
              </a:rPr>
              <a:t>memory: 14*14*512=100K </a:t>
            </a:r>
            <a:r>
              <a:rPr lang="en-US" altLang="zh-CN" dirty="0" err="1"/>
              <a:t>params</a:t>
            </a:r>
            <a:r>
              <a:rPr lang="en-US" altLang="zh-CN" dirty="0"/>
              <a:t>: (3*3*512)*512 = 2,359,296</a:t>
            </a:r>
          </a:p>
          <a:p>
            <a:r>
              <a:rPr lang="en-US" altLang="zh-CN" dirty="0"/>
              <a:t>POOL2: [7x7x512] </a:t>
            </a:r>
            <a:r>
              <a:rPr lang="en-US" altLang="zh-CN" dirty="0">
                <a:solidFill>
                  <a:srgbClr val="FF0000"/>
                </a:solidFill>
              </a:rPr>
              <a:t>memory: 7*7*512=25K </a:t>
            </a:r>
            <a:r>
              <a:rPr lang="en-US" altLang="zh-CN" dirty="0" err="1"/>
              <a:t>params</a:t>
            </a:r>
            <a:r>
              <a:rPr lang="en-US" altLang="zh-CN" dirty="0"/>
              <a:t>: 0</a:t>
            </a:r>
          </a:p>
          <a:p>
            <a:r>
              <a:rPr lang="en-US" altLang="zh-CN" dirty="0"/>
              <a:t>FC: [1x1x4096] </a:t>
            </a:r>
            <a:r>
              <a:rPr lang="en-US" altLang="zh-CN" dirty="0">
                <a:solidFill>
                  <a:srgbClr val="FF0000"/>
                </a:solidFill>
              </a:rPr>
              <a:t>memory: 4096 </a:t>
            </a:r>
            <a:r>
              <a:rPr lang="en-US" altLang="zh-CN" dirty="0" err="1"/>
              <a:t>params</a:t>
            </a:r>
            <a:r>
              <a:rPr lang="en-US" altLang="zh-CN" dirty="0"/>
              <a:t>: 7*7*512*4096 = </a:t>
            </a:r>
            <a:r>
              <a:rPr lang="en-US" altLang="zh-CN" b="1" dirty="0"/>
              <a:t>102,760,448</a:t>
            </a:r>
          </a:p>
          <a:p>
            <a:r>
              <a:rPr lang="en-US" altLang="zh-CN" dirty="0"/>
              <a:t>FC: [1x1x4096] </a:t>
            </a:r>
            <a:r>
              <a:rPr lang="en-US" altLang="zh-CN" dirty="0">
                <a:solidFill>
                  <a:srgbClr val="FF0000"/>
                </a:solidFill>
              </a:rPr>
              <a:t>memory: 4096 </a:t>
            </a:r>
            <a:r>
              <a:rPr lang="en-US" altLang="zh-CN" dirty="0" err="1"/>
              <a:t>params</a:t>
            </a:r>
            <a:r>
              <a:rPr lang="en-US" altLang="zh-CN" dirty="0"/>
              <a:t>: 4096*4096 = </a:t>
            </a:r>
            <a:r>
              <a:rPr lang="en-US" altLang="zh-CN" dirty="0">
                <a:solidFill>
                  <a:srgbClr val="FF0000"/>
                </a:solidFill>
              </a:rPr>
              <a:t>16,777,216</a:t>
            </a:r>
          </a:p>
          <a:p>
            <a:r>
              <a:rPr lang="en-US" altLang="zh-CN" dirty="0"/>
              <a:t>FC: [1x1x1000] </a:t>
            </a:r>
            <a:r>
              <a:rPr lang="en-US" altLang="zh-CN" dirty="0">
                <a:solidFill>
                  <a:srgbClr val="FF0000"/>
                </a:solidFill>
              </a:rPr>
              <a:t>memory: 1000 </a:t>
            </a:r>
            <a:r>
              <a:rPr lang="en-US" altLang="zh-CN" dirty="0" err="1"/>
              <a:t>params</a:t>
            </a:r>
            <a:r>
              <a:rPr lang="en-US" altLang="zh-CN" dirty="0"/>
              <a:t>: 4096*1000 = </a:t>
            </a:r>
            <a:r>
              <a:rPr lang="en-US" altLang="zh-CN" dirty="0">
                <a:solidFill>
                  <a:srgbClr val="FF0000"/>
                </a:solidFill>
              </a:rPr>
              <a:t>4,096,000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81024" y="6096027"/>
            <a:ext cx="546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TOTAL memory: 24M * 4 bytes ~= 96MB / image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TOTAL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params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: 138M parameters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7D4A3F6-77E1-D751-F517-F3DBA7F76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080" y="1234220"/>
            <a:ext cx="1281727" cy="51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649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</a:t>
            </a:r>
            <a:r>
              <a:rPr lang="en-US" altLang="zh-CN" dirty="0" err="1"/>
              <a:t>GoogLeNet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1" y="1482107"/>
            <a:ext cx="5648325" cy="4932533"/>
          </a:xfrm>
        </p:spPr>
        <p:txBody>
          <a:bodyPr/>
          <a:lstStyle/>
          <a:p>
            <a:r>
              <a:rPr lang="en-US" altLang="zh-CN" dirty="0"/>
              <a:t>2014 ILSVRC winner (6.7% top 5 error)</a:t>
            </a:r>
          </a:p>
          <a:p>
            <a:pPr lvl="1"/>
            <a:r>
              <a:rPr lang="zh-CN" altLang="en-US" dirty="0"/>
              <a:t>更深的网络（</a:t>
            </a:r>
            <a:r>
              <a:rPr lang="en-US" altLang="zh-CN" dirty="0"/>
              <a:t> 22</a:t>
            </a:r>
            <a:r>
              <a:rPr lang="zh-CN" altLang="en-US" dirty="0"/>
              <a:t>层），没有</a:t>
            </a:r>
            <a:r>
              <a:rPr lang="en-US" altLang="zh-CN" dirty="0"/>
              <a:t>FC</a:t>
            </a:r>
            <a:r>
              <a:rPr lang="zh-CN" altLang="en-US" dirty="0"/>
              <a:t>层，且计算效率高</a:t>
            </a:r>
            <a:endParaRPr lang="en-US" altLang="zh-CN" dirty="0"/>
          </a:p>
          <a:p>
            <a:pPr lvl="1"/>
            <a:r>
              <a:rPr lang="zh-CN" altLang="en-US" dirty="0"/>
              <a:t>只有</a:t>
            </a:r>
            <a:r>
              <a:rPr lang="en-US" altLang="zh-CN" dirty="0"/>
              <a:t>5M </a:t>
            </a:r>
            <a:r>
              <a:rPr lang="zh-CN" altLang="en-US" dirty="0"/>
              <a:t>参数，比</a:t>
            </a:r>
            <a:r>
              <a:rPr lang="en-US" altLang="zh-CN" dirty="0" err="1"/>
              <a:t>AlexNet</a:t>
            </a:r>
            <a:r>
              <a:rPr lang="zh-CN" altLang="en-US" dirty="0"/>
              <a:t>的</a:t>
            </a:r>
            <a:r>
              <a:rPr lang="en-US" altLang="zh-CN" dirty="0"/>
              <a:t>60M</a:t>
            </a:r>
            <a:r>
              <a:rPr lang="zh-CN" altLang="en-US" dirty="0"/>
              <a:t>参数的</a:t>
            </a:r>
            <a:r>
              <a:rPr lang="en-US" altLang="zh-CN" dirty="0"/>
              <a:t>1/12</a:t>
            </a:r>
          </a:p>
          <a:p>
            <a:pPr lvl="1"/>
            <a:r>
              <a:rPr lang="zh-CN" altLang="en-US" sz="1700" dirty="0"/>
              <a:t>由多个</a:t>
            </a:r>
            <a:r>
              <a:rPr lang="en-US" altLang="zh-CN" sz="1700" dirty="0">
                <a:solidFill>
                  <a:srgbClr val="FF0000"/>
                </a:solidFill>
              </a:rPr>
              <a:t>inception</a:t>
            </a:r>
            <a:r>
              <a:rPr lang="zh-CN" altLang="en-US" sz="1700" dirty="0">
                <a:solidFill>
                  <a:srgbClr val="FF0000"/>
                </a:solidFill>
              </a:rPr>
              <a:t>模块</a:t>
            </a:r>
            <a:r>
              <a:rPr lang="zh-CN" altLang="en-US" sz="1700" dirty="0"/>
              <a:t>和少量的汇聚层堆叠而成</a:t>
            </a:r>
            <a:endParaRPr lang="en-US" altLang="zh-CN" sz="17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53" y="2909401"/>
            <a:ext cx="4923487" cy="31938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020" y="1044809"/>
            <a:ext cx="2781292" cy="54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577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</a:t>
            </a:r>
            <a:r>
              <a:rPr lang="en-US" altLang="zh-CN" dirty="0" err="1"/>
              <a:t>GoogLeNet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0" y="4533901"/>
            <a:ext cx="7886700" cy="1880739"/>
          </a:xfrm>
        </p:spPr>
        <p:txBody>
          <a:bodyPr>
            <a:normAutofit/>
          </a:bodyPr>
          <a:lstStyle/>
          <a:p>
            <a:r>
              <a:rPr lang="zh-CN" altLang="en-US" dirty="0"/>
              <a:t>在卷积网络中，如何设置卷积层的卷积核大小是一个十分关键的问题</a:t>
            </a:r>
            <a:endParaRPr lang="en-US" altLang="zh-CN" dirty="0"/>
          </a:p>
          <a:p>
            <a:r>
              <a:rPr lang="en-US" altLang="zh-CN" dirty="0"/>
              <a:t>Inception</a:t>
            </a:r>
            <a:r>
              <a:rPr lang="zh-CN" altLang="en-US" dirty="0"/>
              <a:t>同时使用</a:t>
            </a:r>
            <a:r>
              <a:rPr lang="en-US" altLang="zh-CN" dirty="0"/>
              <a:t>1 × 1</a:t>
            </a:r>
            <a:r>
              <a:rPr lang="zh-CN" altLang="en-US" dirty="0"/>
              <a:t>、</a:t>
            </a:r>
            <a:r>
              <a:rPr lang="en-US" altLang="zh-CN" dirty="0"/>
              <a:t>3 × 3</a:t>
            </a:r>
            <a:r>
              <a:rPr lang="zh-CN" altLang="en-US" dirty="0"/>
              <a:t>、</a:t>
            </a:r>
            <a:r>
              <a:rPr lang="en-US" altLang="zh-CN" dirty="0"/>
              <a:t>5 × 5</a:t>
            </a:r>
            <a:r>
              <a:rPr lang="zh-CN" altLang="en-US" dirty="0"/>
              <a:t>等不同大小的卷积核（对应不同感受野），将得到的特征映射在深度上拼接起来作为输出特征映射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41" y="1346202"/>
            <a:ext cx="6204269" cy="30164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50826" y="3329668"/>
            <a:ext cx="42688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在深度维度上拼接滤波器的输出</a:t>
            </a:r>
          </a:p>
        </p:txBody>
      </p:sp>
    </p:spTree>
    <p:extLst>
      <p:ext uri="{BB962C8B-B14F-4D97-AF65-F5344CB8AC3E}">
        <p14:creationId xmlns:p14="http://schemas.microsoft.com/office/powerpoint/2010/main" val="38224833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</a:t>
            </a:r>
            <a:r>
              <a:rPr lang="en-US" altLang="zh-CN" dirty="0" err="1"/>
              <a:t>GoogLeNet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0" y="4637069"/>
            <a:ext cx="7886700" cy="1777571"/>
          </a:xfrm>
        </p:spPr>
        <p:txBody>
          <a:bodyPr>
            <a:normAutofit/>
          </a:bodyPr>
          <a:lstStyle/>
          <a:p>
            <a:r>
              <a:rPr lang="en-US" altLang="zh-CN" b="1" dirty="0" err="1"/>
              <a:t>Conv</a:t>
            </a:r>
            <a:r>
              <a:rPr lang="en-US" altLang="zh-CN" b="1" dirty="0"/>
              <a:t> Ops:</a:t>
            </a:r>
          </a:p>
          <a:p>
            <a:pPr lvl="1"/>
            <a:r>
              <a:rPr lang="en-US" altLang="zh-CN" dirty="0"/>
              <a:t>[1x1 </a:t>
            </a:r>
            <a:r>
              <a:rPr lang="en-US" altLang="zh-CN" dirty="0" err="1"/>
              <a:t>conv</a:t>
            </a:r>
            <a:r>
              <a:rPr lang="en-US" altLang="zh-CN" dirty="0"/>
              <a:t>, 128] 28x28x128x1x1x256</a:t>
            </a:r>
          </a:p>
          <a:p>
            <a:pPr lvl="1"/>
            <a:r>
              <a:rPr lang="en-US" altLang="zh-CN" dirty="0"/>
              <a:t>[3x3 </a:t>
            </a:r>
            <a:r>
              <a:rPr lang="en-US" altLang="zh-CN" dirty="0" err="1"/>
              <a:t>conv</a:t>
            </a:r>
            <a:r>
              <a:rPr lang="en-US" altLang="zh-CN" dirty="0"/>
              <a:t>, 192] 28x28x192x3x3x256</a:t>
            </a:r>
          </a:p>
          <a:p>
            <a:pPr lvl="1"/>
            <a:r>
              <a:rPr lang="en-US" altLang="zh-CN" dirty="0"/>
              <a:t>[5x5 </a:t>
            </a:r>
            <a:r>
              <a:rPr lang="en-US" altLang="zh-CN" dirty="0" err="1"/>
              <a:t>conv</a:t>
            </a:r>
            <a:r>
              <a:rPr lang="en-US" altLang="zh-CN" dirty="0"/>
              <a:t>, 96] 28x28x96x5x5x256</a:t>
            </a:r>
          </a:p>
          <a:p>
            <a:r>
              <a:rPr lang="en-US" altLang="zh-CN" b="1" dirty="0"/>
              <a:t>Total: 854M ops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504" y="1154254"/>
            <a:ext cx="5909080" cy="33923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50826" y="3329668"/>
            <a:ext cx="42688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在深度维度上拼接滤波器的输出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7647214" y="4082358"/>
            <a:ext cx="2171700" cy="555171"/>
          </a:xfrm>
          <a:prstGeom prst="wedgeRectCallout">
            <a:avLst>
              <a:gd name="adj1" fmla="val -25344"/>
              <a:gd name="adj2" fmla="val -10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计算复杂度大</a:t>
            </a:r>
          </a:p>
        </p:txBody>
      </p:sp>
    </p:spTree>
    <p:extLst>
      <p:ext uri="{BB962C8B-B14F-4D97-AF65-F5344CB8AC3E}">
        <p14:creationId xmlns:p14="http://schemas.microsoft.com/office/powerpoint/2010/main" val="19756607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</a:t>
            </a:r>
            <a:r>
              <a:rPr lang="en-US" altLang="zh-CN" dirty="0" err="1"/>
              <a:t>GoogLeNet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“bottleneck” </a:t>
            </a:r>
            <a:r>
              <a:rPr lang="zh-CN" altLang="en-US" dirty="0"/>
              <a:t>层（</a:t>
            </a:r>
            <a:r>
              <a:rPr lang="en-US" altLang="zh-CN" dirty="0"/>
              <a:t>1x1</a:t>
            </a:r>
            <a:r>
              <a:rPr lang="zh-CN" altLang="en-US" dirty="0"/>
              <a:t>卷积）来减少特征深度</a:t>
            </a:r>
          </a:p>
          <a:p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5199132" y="3547306"/>
            <a:ext cx="1540934" cy="541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05728" y="3041107"/>
            <a:ext cx="1927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32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个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1x1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卷积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05728" y="4305414"/>
            <a:ext cx="261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每个核大小为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1x1x64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计算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64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维的向量內积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22" y="2013750"/>
            <a:ext cx="3054507" cy="45023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027" y="1857743"/>
            <a:ext cx="2819545" cy="45595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649562" y="5722893"/>
            <a:ext cx="297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将深度投影到低维空间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92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</a:t>
            </a:r>
            <a:r>
              <a:rPr lang="en-US" altLang="zh-CN" dirty="0" err="1"/>
              <a:t>GoogLeNet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92" y="1485793"/>
            <a:ext cx="8686216" cy="3133833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5810250" y="3448051"/>
            <a:ext cx="40005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4214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</a:t>
            </a:r>
            <a:r>
              <a:rPr lang="en-US" altLang="zh-CN" dirty="0" err="1"/>
              <a:t>GoogLeNet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313" y="1482107"/>
            <a:ext cx="2761937" cy="4932533"/>
          </a:xfrm>
        </p:spPr>
        <p:txBody>
          <a:bodyPr>
            <a:normAutofit/>
          </a:bodyPr>
          <a:lstStyle/>
          <a:p>
            <a:r>
              <a:rPr lang="en-US" altLang="zh-CN" b="1" dirty="0" err="1"/>
              <a:t>Conv</a:t>
            </a:r>
            <a:r>
              <a:rPr lang="en-US" altLang="zh-CN" b="1" dirty="0"/>
              <a:t> Ops:</a:t>
            </a:r>
          </a:p>
          <a:p>
            <a:pPr lvl="1"/>
            <a:r>
              <a:rPr lang="en-US" altLang="zh-CN" dirty="0"/>
              <a:t>[1x1 </a:t>
            </a:r>
            <a:r>
              <a:rPr lang="en-US" altLang="zh-CN" dirty="0" err="1"/>
              <a:t>conv</a:t>
            </a:r>
            <a:r>
              <a:rPr lang="en-US" altLang="zh-CN" dirty="0"/>
              <a:t>, 64] 28x28x64x1x1x256</a:t>
            </a:r>
          </a:p>
          <a:p>
            <a:pPr lvl="1"/>
            <a:r>
              <a:rPr lang="en-US" altLang="zh-CN" dirty="0"/>
              <a:t>[1x1 </a:t>
            </a:r>
            <a:r>
              <a:rPr lang="en-US" altLang="zh-CN" dirty="0" err="1"/>
              <a:t>conv</a:t>
            </a:r>
            <a:r>
              <a:rPr lang="en-US" altLang="zh-CN" dirty="0"/>
              <a:t>, 64] 28x28x64x1x1x256</a:t>
            </a:r>
          </a:p>
          <a:p>
            <a:pPr lvl="1"/>
            <a:r>
              <a:rPr lang="en-US" altLang="zh-CN" dirty="0"/>
              <a:t>[1x1 </a:t>
            </a:r>
            <a:r>
              <a:rPr lang="en-US" altLang="zh-CN" dirty="0" err="1"/>
              <a:t>conv</a:t>
            </a:r>
            <a:r>
              <a:rPr lang="en-US" altLang="zh-CN" dirty="0"/>
              <a:t>, 128] 28x28x128x1x1x256</a:t>
            </a:r>
          </a:p>
          <a:p>
            <a:pPr lvl="1"/>
            <a:r>
              <a:rPr lang="en-US" altLang="zh-CN" dirty="0"/>
              <a:t>[3x3 </a:t>
            </a:r>
            <a:r>
              <a:rPr lang="en-US" altLang="zh-CN" dirty="0" err="1"/>
              <a:t>conv</a:t>
            </a:r>
            <a:r>
              <a:rPr lang="en-US" altLang="zh-CN" dirty="0"/>
              <a:t>, 192] 28x28x192x3x3x64</a:t>
            </a:r>
          </a:p>
          <a:p>
            <a:pPr lvl="1"/>
            <a:r>
              <a:rPr lang="en-US" altLang="zh-CN" dirty="0"/>
              <a:t>[5x5 </a:t>
            </a:r>
            <a:r>
              <a:rPr lang="en-US" altLang="zh-CN" dirty="0" err="1"/>
              <a:t>conv</a:t>
            </a:r>
            <a:r>
              <a:rPr lang="en-US" altLang="zh-CN" dirty="0"/>
              <a:t>, 96] 28x28x96x5x5x64</a:t>
            </a:r>
          </a:p>
          <a:p>
            <a:pPr lvl="1"/>
            <a:r>
              <a:rPr lang="en-US" altLang="zh-CN" dirty="0"/>
              <a:t>[1x1 </a:t>
            </a:r>
            <a:r>
              <a:rPr lang="en-US" altLang="zh-CN" dirty="0" err="1"/>
              <a:t>conv</a:t>
            </a:r>
            <a:r>
              <a:rPr lang="en-US" altLang="zh-CN" dirty="0"/>
              <a:t>, 64] 28x28x64x1x1x256</a:t>
            </a:r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818656"/>
            <a:ext cx="6096313" cy="405785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70670" y="5824718"/>
            <a:ext cx="429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从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Total: 854M ops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降到了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Total: 358M ops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6456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Inception</a:t>
            </a:r>
            <a:r>
              <a:rPr lang="zh-CN" altLang="en-US" dirty="0"/>
              <a:t>模块 </a:t>
            </a:r>
            <a:r>
              <a:rPr lang="en-US" altLang="zh-CN" dirty="0"/>
              <a:t>v3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用多层的小卷积核来替换大的卷积核，以减少计算量和参数量。</a:t>
            </a:r>
            <a:endParaRPr lang="en-US" altLang="zh-CN" dirty="0"/>
          </a:p>
          <a:p>
            <a:pPr lvl="1"/>
            <a:r>
              <a:rPr lang="zh-CN" altLang="en-US" dirty="0"/>
              <a:t>使用两层</a:t>
            </a:r>
            <a:r>
              <a:rPr lang="en-US" altLang="zh-CN" dirty="0"/>
              <a:t>3x3</a:t>
            </a:r>
            <a:r>
              <a:rPr lang="zh-CN" altLang="en-US" dirty="0"/>
              <a:t>的卷积来替换</a:t>
            </a:r>
            <a:r>
              <a:rPr lang="en-US" altLang="zh-CN" dirty="0"/>
              <a:t>v1</a:t>
            </a:r>
            <a:r>
              <a:rPr lang="zh-CN" altLang="en-US" dirty="0"/>
              <a:t>中的</a:t>
            </a:r>
            <a:r>
              <a:rPr lang="en-US" altLang="zh-CN" dirty="0"/>
              <a:t>5x5</a:t>
            </a:r>
            <a:r>
              <a:rPr lang="zh-CN" altLang="en-US" dirty="0"/>
              <a:t>的卷积</a:t>
            </a:r>
            <a:endParaRPr lang="en-US" altLang="zh-CN" dirty="0"/>
          </a:p>
          <a:p>
            <a:pPr lvl="1"/>
            <a:r>
              <a:rPr lang="zh-CN" altLang="en-US" dirty="0"/>
              <a:t>使用连续的</a:t>
            </a:r>
            <a:r>
              <a:rPr lang="en-US" altLang="zh-CN" dirty="0"/>
              <a:t>nx1</a:t>
            </a:r>
            <a:r>
              <a:rPr lang="zh-CN" altLang="en-US" dirty="0"/>
              <a:t>和</a:t>
            </a:r>
            <a:r>
              <a:rPr lang="en-US" altLang="zh-CN" dirty="0"/>
              <a:t>1xn</a:t>
            </a:r>
            <a:r>
              <a:rPr lang="zh-CN" altLang="en-US" dirty="0"/>
              <a:t>来替换</a:t>
            </a:r>
            <a:r>
              <a:rPr lang="en-US" altLang="zh-CN" dirty="0" err="1"/>
              <a:t>nxn</a:t>
            </a:r>
            <a:r>
              <a:rPr lang="zh-CN" altLang="en-US" dirty="0"/>
              <a:t>的卷积。</a:t>
            </a:r>
          </a:p>
          <a:p>
            <a:pPr lvl="1"/>
            <a:endParaRPr lang="zh-CN" altLang="en-US" dirty="0"/>
          </a:p>
        </p:txBody>
      </p:sp>
      <p:pic>
        <p:nvPicPr>
          <p:cNvPr id="7" name="Picture 2" descr="这里写图片描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2" y="2706130"/>
            <a:ext cx="3752849" cy="34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这里写图片描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6" y="2155066"/>
            <a:ext cx="3514725" cy="45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010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Large Scale Visual Recognition Challenge</a:t>
            </a:r>
            <a:endParaRPr lang="zh-CN" altLang="en-US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95" y="2045327"/>
            <a:ext cx="8907610" cy="3902951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6980709" y="2190719"/>
            <a:ext cx="2620492" cy="4046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6422816" y="124471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“深度” 革命</a:t>
            </a:r>
          </a:p>
        </p:txBody>
      </p:sp>
      <p:cxnSp>
        <p:nvCxnSpPr>
          <p:cNvPr id="10" name="Straight Arrow Connector 7"/>
          <p:cNvCxnSpPr/>
          <p:nvPr/>
        </p:nvCxnSpPr>
        <p:spPr>
          <a:xfrm>
            <a:off x="7261016" y="1614043"/>
            <a:ext cx="361950" cy="506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8041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-101600"/>
            <a:ext cx="7886700" cy="98107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作业习题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6BF843-E8E0-F48A-1C44-63602E1F53B9}"/>
              </a:ext>
            </a:extLst>
          </p:cNvPr>
          <p:cNvSpPr txBox="1"/>
          <p:nvPr/>
        </p:nvSpPr>
        <p:spPr>
          <a:xfrm>
            <a:off x="2190749" y="1411614"/>
            <a:ext cx="72744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）试推导出如下的初始化方式</a:t>
            </a:r>
            <a:endParaRPr lang="en-US" altLang="zh-CN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）试着推导</a:t>
            </a:r>
            <a:r>
              <a:rPr lang="en-US" altLang="zh-CN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49</a:t>
            </a:r>
            <a:r>
              <a:rPr lang="zh-CN" altLang="en-US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页</a:t>
            </a:r>
            <a:r>
              <a:rPr lang="en-US" altLang="zh-CN" dirty="0" err="1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PRelu</a:t>
            </a:r>
            <a:r>
              <a:rPr lang="zh-CN" altLang="en-US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的初始化方式</a:t>
            </a:r>
            <a:endParaRPr lang="en-US" altLang="zh-CN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Calibri" panose="020F050202020403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）按照</a:t>
            </a:r>
            <a:r>
              <a:rPr lang="en-US" altLang="zh-CN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页面的方式计算下</a:t>
            </a:r>
            <a:r>
              <a:rPr lang="en-US" altLang="zh-CN" dirty="0" err="1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ResNet</a:t>
            </a:r>
            <a:r>
              <a:rPr lang="zh-CN" altLang="en-US" dirty="0"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的参数量和激活的存储开销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4F3769C-8357-B4A1-C217-32C08DEBD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6" b="30503"/>
          <a:stretch/>
        </p:blipFill>
        <p:spPr>
          <a:xfrm>
            <a:off x="2497559" y="2408555"/>
            <a:ext cx="6967643" cy="6473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41EBAB-C589-7EF8-30AC-EF844D10B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75838"/>
          <a:stretch/>
        </p:blipFill>
        <p:spPr>
          <a:xfrm>
            <a:off x="2497559" y="1838056"/>
            <a:ext cx="6967643" cy="5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6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127DC-AA5A-6CB7-29DF-70A3F837C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6D89EE37-7F0D-4DD0-17A3-3409979C132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任意多边形: 形状 37">
              <a:extLst>
                <a:ext uri="{FF2B5EF4-FFF2-40B4-BE49-F238E27FC236}">
                  <a16:creationId xmlns:a16="http://schemas.microsoft.com/office/drawing/2014/main" id="{F83CE12C-5732-D48B-1811-FE3FD92AED8B}"/>
                </a:ext>
              </a:extLst>
            </p:cNvPr>
            <p:cNvSpPr/>
            <p:nvPr/>
          </p:nvSpPr>
          <p:spPr>
            <a:xfrm>
              <a:off x="0" y="0"/>
              <a:ext cx="1819275" cy="1819275"/>
            </a:xfrm>
            <a:custGeom>
              <a:avLst/>
              <a:gdLst>
                <a:gd name="connsiteX0" fmla="*/ 0 w 3638550"/>
                <a:gd name="connsiteY0" fmla="*/ 1819275 h 3638550"/>
                <a:gd name="connsiteX1" fmla="*/ 1819275 w 3638550"/>
                <a:gd name="connsiteY1" fmla="*/ 0 h 3638550"/>
                <a:gd name="connsiteX2" fmla="*/ 3638550 w 3638550"/>
                <a:gd name="connsiteY2" fmla="*/ 1819275 h 3638550"/>
                <a:gd name="connsiteX3" fmla="*/ 1819275 w 3638550"/>
                <a:gd name="connsiteY3" fmla="*/ 3638550 h 3638550"/>
                <a:gd name="connsiteX4" fmla="*/ 0 w 3638550"/>
                <a:gd name="connsiteY4" fmla="*/ 1819275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4" fmla="*/ 1910715 w 3638550"/>
                <a:gd name="connsiteY4" fmla="*/ 91440 h 3638550"/>
                <a:gd name="connsiteX0" fmla="*/ 1819275 w 3638550"/>
                <a:gd name="connsiteY0" fmla="*/ 0 h 3638550"/>
                <a:gd name="connsiteX1" fmla="*/ 3638550 w 3638550"/>
                <a:gd name="connsiteY1" fmla="*/ 1819275 h 3638550"/>
                <a:gd name="connsiteX2" fmla="*/ 1819275 w 3638550"/>
                <a:gd name="connsiteY2" fmla="*/ 3638550 h 3638550"/>
                <a:gd name="connsiteX3" fmla="*/ 0 w 3638550"/>
                <a:gd name="connsiteY3" fmla="*/ 1819275 h 3638550"/>
                <a:gd name="connsiteX0" fmla="*/ 3638550 w 3638550"/>
                <a:gd name="connsiteY0" fmla="*/ 0 h 1819275"/>
                <a:gd name="connsiteX1" fmla="*/ 1819275 w 3638550"/>
                <a:gd name="connsiteY1" fmla="*/ 1819275 h 1819275"/>
                <a:gd name="connsiteX2" fmla="*/ 0 w 3638550"/>
                <a:gd name="connsiteY2" fmla="*/ 0 h 1819275"/>
                <a:gd name="connsiteX0" fmla="*/ 1819275 w 1819275"/>
                <a:gd name="connsiteY0" fmla="*/ 0 h 1819275"/>
                <a:gd name="connsiteX1" fmla="*/ 0 w 1819275"/>
                <a:gd name="connsiteY1" fmla="*/ 1819275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9275" h="1819275">
                  <a:moveTo>
                    <a:pt x="1819275" y="0"/>
                  </a:moveTo>
                  <a:cubicBezTo>
                    <a:pt x="1819275" y="1004758"/>
                    <a:pt x="1004758" y="1819275"/>
                    <a:pt x="0" y="1819275"/>
                  </a:cubicBezTo>
                </a:path>
              </a:pathLst>
            </a:custGeom>
            <a:noFill/>
            <a:ln w="381000"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4C9762F2-CF12-BEF1-37C8-57C6443DE648}"/>
                </a:ext>
              </a:extLst>
            </p:cNvPr>
            <p:cNvGrpSpPr/>
            <p:nvPr/>
          </p:nvGrpSpPr>
          <p:grpSpPr>
            <a:xfrm>
              <a:off x="1727455" y="1321568"/>
              <a:ext cx="5663945" cy="716782"/>
              <a:chOff x="1727455" y="1321568"/>
              <a:chExt cx="5663945" cy="716782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40CCCA9-EA7D-2124-E001-E7AD201BC5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1323975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25000"/>
                </a:pPr>
                <a:r>
                  <a:rPr lang="zh-CN" alt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模型加深的训练困境：梯度消失</a:t>
                </a: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49DE719C-D169-7D60-4FD8-740CE77413D9}"/>
                  </a:ext>
                </a:extLst>
              </p:cNvPr>
              <p:cNvSpPr/>
              <p:nvPr/>
            </p:nvSpPr>
            <p:spPr>
              <a:xfrm>
                <a:off x="1727455" y="1321568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01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E8DC9FA7-08FE-B119-E7CC-A8A7D9A827B4}"/>
                </a:ext>
              </a:extLst>
            </p:cNvPr>
            <p:cNvGrpSpPr/>
            <p:nvPr/>
          </p:nvGrpSpPr>
          <p:grpSpPr>
            <a:xfrm>
              <a:off x="7540339" y="0"/>
              <a:ext cx="4651661" cy="6858000"/>
              <a:chOff x="7540339" y="0"/>
              <a:chExt cx="4651661" cy="6858000"/>
            </a:xfrm>
          </p:grpSpPr>
          <p:sp>
            <p:nvSpPr>
              <p:cNvPr id="49" name="任意多边形: 形状 59">
                <a:extLst>
                  <a:ext uri="{FF2B5EF4-FFF2-40B4-BE49-F238E27FC236}">
                    <a16:creationId xmlns:a16="http://schemas.microsoft.com/office/drawing/2014/main" id="{918350CF-6414-3CE1-CA87-AF6A8929D02A}"/>
                  </a:ext>
                </a:extLst>
              </p:cNvPr>
              <p:cNvSpPr/>
              <p:nvPr/>
            </p:nvSpPr>
            <p:spPr>
              <a:xfrm>
                <a:off x="7779658" y="0"/>
                <a:ext cx="4412342" cy="6858000"/>
              </a:xfrm>
              <a:custGeom>
                <a:avLst/>
                <a:gdLst>
                  <a:gd name="connsiteX0" fmla="*/ 1295690 w 4412342"/>
                  <a:gd name="connsiteY0" fmla="*/ 0 h 6858000"/>
                  <a:gd name="connsiteX1" fmla="*/ 4412342 w 4412342"/>
                  <a:gd name="connsiteY1" fmla="*/ 0 h 6858000"/>
                  <a:gd name="connsiteX2" fmla="*/ 4412342 w 4412342"/>
                  <a:gd name="connsiteY2" fmla="*/ 1636729 h 6858000"/>
                  <a:gd name="connsiteX3" fmla="*/ 4272563 w 4412342"/>
                  <a:gd name="connsiteY3" fmla="*/ 1672670 h 6858000"/>
                  <a:gd name="connsiteX4" fmla="*/ 3111228 w 4412342"/>
                  <a:gd name="connsiteY4" fmla="*/ 3251199 h 6858000"/>
                  <a:gd name="connsiteX5" fmla="*/ 4272563 w 4412342"/>
                  <a:gd name="connsiteY5" fmla="*/ 4829728 h 6858000"/>
                  <a:gd name="connsiteX6" fmla="*/ 4412342 w 4412342"/>
                  <a:gd name="connsiteY6" fmla="*/ 4865669 h 6858000"/>
                  <a:gd name="connsiteX7" fmla="*/ 4412342 w 4412342"/>
                  <a:gd name="connsiteY7" fmla="*/ 6858000 h 6858000"/>
                  <a:gd name="connsiteX8" fmla="*/ 1670654 w 4412342"/>
                  <a:gd name="connsiteY8" fmla="*/ 6858000 h 6858000"/>
                  <a:gd name="connsiteX9" fmla="*/ 1550198 w 4412342"/>
                  <a:gd name="connsiteY9" fmla="*/ 6753659 h 6858000"/>
                  <a:gd name="connsiteX10" fmla="*/ 0 w 4412342"/>
                  <a:gd name="connsiteY10" fmla="*/ 3251200 h 6858000"/>
                  <a:gd name="connsiteX11" fmla="*/ 1229199 w 4412342"/>
                  <a:gd name="connsiteY11" fmla="*/ 6974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12342" h="6858000">
                    <a:moveTo>
                      <a:pt x="1295690" y="0"/>
                    </a:moveTo>
                    <a:lnTo>
                      <a:pt x="4412342" y="0"/>
                    </a:lnTo>
                    <a:lnTo>
                      <a:pt x="4412342" y="1636729"/>
                    </a:lnTo>
                    <a:lnTo>
                      <a:pt x="4272563" y="1672670"/>
                    </a:lnTo>
                    <a:cubicBezTo>
                      <a:pt x="3599745" y="1881938"/>
                      <a:pt x="3111228" y="2509519"/>
                      <a:pt x="3111228" y="3251199"/>
                    </a:cubicBezTo>
                    <a:cubicBezTo>
                      <a:pt x="3111228" y="3992879"/>
                      <a:pt x="3599745" y="4620460"/>
                      <a:pt x="4272563" y="4829728"/>
                    </a:cubicBezTo>
                    <a:lnTo>
                      <a:pt x="4412342" y="4865669"/>
                    </a:lnTo>
                    <a:lnTo>
                      <a:pt x="4412342" y="6858000"/>
                    </a:lnTo>
                    <a:lnTo>
                      <a:pt x="1670654" y="6858000"/>
                    </a:lnTo>
                    <a:lnTo>
                      <a:pt x="1550198" y="6753659"/>
                    </a:lnTo>
                    <a:cubicBezTo>
                      <a:pt x="597879" y="5888107"/>
                      <a:pt x="0" y="4639475"/>
                      <a:pt x="0" y="3251200"/>
                    </a:cubicBezTo>
                    <a:cubicBezTo>
                      <a:pt x="0" y="2026252"/>
                      <a:pt x="465477" y="910022"/>
                      <a:pt x="1229199" y="69741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EF4F5667-5F66-C8C0-1022-BD3D847CDB34}"/>
                  </a:ext>
                </a:extLst>
              </p:cNvPr>
              <p:cNvSpPr/>
              <p:nvPr/>
            </p:nvSpPr>
            <p:spPr>
              <a:xfrm>
                <a:off x="7540339" y="3124369"/>
                <a:ext cx="3592287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r>
                  <a:rPr kumimoji="1" lang="zh-CN" alt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目录</a:t>
                </a:r>
                <a:endParaRPr kumimoji="1" lang="en-US" altLang="zh-CN" sz="60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2CD6B9EB-76CD-24ED-CE79-F2021662C459}"/>
                </a:ext>
              </a:extLst>
            </p:cNvPr>
            <p:cNvGrpSpPr/>
            <p:nvPr/>
          </p:nvGrpSpPr>
          <p:grpSpPr>
            <a:xfrm>
              <a:off x="1727455" y="2333605"/>
              <a:ext cx="5663945" cy="716782"/>
              <a:chOff x="1727455" y="2419283"/>
              <a:chExt cx="5663945" cy="716782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9C4A1BD-6181-681B-C00B-13D9B57FCF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268" y="2421690"/>
                <a:ext cx="4818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25000"/>
                </a:pPr>
                <a:r>
                  <a: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深度模型训练策略：残差连接</a:t>
                </a: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E0DB5CEE-1B3C-8C05-F159-D3F2447F0F2F}"/>
                  </a:ext>
                </a:extLst>
              </p:cNvPr>
              <p:cNvSpPr/>
              <p:nvPr/>
            </p:nvSpPr>
            <p:spPr>
              <a:xfrm>
                <a:off x="1727455" y="2419283"/>
                <a:ext cx="716782" cy="716782"/>
              </a:xfrm>
              <a:prstGeom prst="ellipse">
                <a:avLst/>
              </a:prstGeom>
              <a:noFill/>
              <a:ln w="25400">
                <a:gradFill>
                  <a:gsLst>
                    <a:gs pos="76000">
                      <a:schemeClr val="tx2">
                        <a:alpha val="0"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altLang="zh-CN" sz="2800" b="1" dirty="0">
                    <a:solidFill>
                      <a:srgbClr val="4472C4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02</a:t>
                </a: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847F99F-63B8-10CC-7BCC-5BA26A09874C}"/>
              </a:ext>
            </a:extLst>
          </p:cNvPr>
          <p:cNvSpPr txBox="1">
            <a:spLocks/>
          </p:cNvSpPr>
          <p:nvPr/>
        </p:nvSpPr>
        <p:spPr>
          <a:xfrm>
            <a:off x="2573268" y="3318923"/>
            <a:ext cx="481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深度模型训练策略：归一化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EF81818-817F-578C-1C62-26F41F36DF1A}"/>
              </a:ext>
            </a:extLst>
          </p:cNvPr>
          <p:cNvSpPr/>
          <p:nvPr/>
        </p:nvSpPr>
        <p:spPr>
          <a:xfrm>
            <a:off x="1727455" y="3324630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46C66B3-4ECB-A9F5-F369-828CFD87DEA2}"/>
              </a:ext>
            </a:extLst>
          </p:cNvPr>
          <p:cNvSpPr txBox="1">
            <a:spLocks/>
          </p:cNvSpPr>
          <p:nvPr/>
        </p:nvSpPr>
        <p:spPr>
          <a:xfrm>
            <a:off x="2573269" y="4321933"/>
            <a:ext cx="5585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深度模型训练策略：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Xavier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初始化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初始化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78F359D-249A-84A4-AC9C-16AAD921966E}"/>
              </a:ext>
            </a:extLst>
          </p:cNvPr>
          <p:cNvSpPr/>
          <p:nvPr/>
        </p:nvSpPr>
        <p:spPr>
          <a:xfrm>
            <a:off x="1727456" y="4319526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5EDA6E2-AC1E-6597-5506-6282140063D4}"/>
              </a:ext>
            </a:extLst>
          </p:cNvPr>
          <p:cNvSpPr txBox="1">
            <a:spLocks/>
          </p:cNvSpPr>
          <p:nvPr/>
        </p:nvSpPr>
        <p:spPr>
          <a:xfrm>
            <a:off x="2573268" y="5333970"/>
            <a:ext cx="5715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深度神经网络的发展历程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894E5361-F16E-E804-9DB5-52FCE3B964AF}"/>
              </a:ext>
            </a:extLst>
          </p:cNvPr>
          <p:cNvSpPr/>
          <p:nvPr/>
        </p:nvSpPr>
        <p:spPr>
          <a:xfrm>
            <a:off x="1727456" y="5331563"/>
            <a:ext cx="716782" cy="716782"/>
          </a:xfrm>
          <a:prstGeom prst="ellipse">
            <a:avLst/>
          </a:prstGeom>
          <a:noFill/>
          <a:ln w="25400">
            <a:gradFill>
              <a:gsLst>
                <a:gs pos="76000">
                  <a:schemeClr val="tx2">
                    <a:alpha val="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2800" b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09815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残差连接的动机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256" y="837582"/>
            <a:ext cx="10515600" cy="4932533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直观上深层模型不会比浅层模型更差，因为可以通过如下方式构造出这样的深层模型</a:t>
            </a:r>
            <a:endParaRPr lang="en-US" altLang="zh-CN" dirty="0"/>
          </a:p>
          <a:p>
            <a:pPr lvl="1"/>
            <a:r>
              <a:rPr lang="zh-CN" altLang="en-US" dirty="0"/>
              <a:t>将浅层模型的所有层拷贝到深层模型的低层，其余的高层都设置为</a:t>
            </a:r>
            <a:r>
              <a:rPr lang="zh-CN" altLang="en-US" dirty="0">
                <a:solidFill>
                  <a:srgbClr val="FF0000"/>
                </a:solidFill>
              </a:rPr>
              <a:t>恒等映射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这种构造下的深层模型和浅层模型性能相当</a:t>
            </a:r>
            <a:endParaRPr lang="en-US" altLang="zh-CN" dirty="0"/>
          </a:p>
          <a:p>
            <a:pPr lvl="1"/>
            <a:r>
              <a:rPr lang="zh-CN" altLang="en-US" dirty="0"/>
              <a:t>为模型结构添加“直接连接”来鼓励恒等映射的学习</a:t>
            </a:r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8A2DF81-BB3D-22B6-5F47-25B7E2B1BB7F}"/>
              </a:ext>
            </a:extLst>
          </p:cNvPr>
          <p:cNvGrpSpPr/>
          <p:nvPr/>
        </p:nvGrpSpPr>
        <p:grpSpPr>
          <a:xfrm>
            <a:off x="2778657" y="4088523"/>
            <a:ext cx="1418898" cy="2156740"/>
            <a:chOff x="1893691" y="4393323"/>
            <a:chExt cx="1418898" cy="215674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76C700E-094D-35FD-F08B-6AD930847DBD}"/>
                </a:ext>
              </a:extLst>
            </p:cNvPr>
            <p:cNvGrpSpPr/>
            <p:nvPr/>
          </p:nvGrpSpPr>
          <p:grpSpPr>
            <a:xfrm>
              <a:off x="1893691" y="4393323"/>
              <a:ext cx="1418898" cy="2156740"/>
              <a:chOff x="1893691" y="4393323"/>
              <a:chExt cx="1418898" cy="2156740"/>
            </a:xfrm>
          </p:grpSpPr>
          <p:sp>
            <p:nvSpPr>
              <p:cNvPr id="4" name="圆角矩形 3">
                <a:extLst>
                  <a:ext uri="{FF2B5EF4-FFF2-40B4-BE49-F238E27FC236}">
                    <a16:creationId xmlns:a16="http://schemas.microsoft.com/office/drawing/2014/main" id="{8121A694-4B63-1AD1-8FE7-D69749C1EDC3}"/>
                  </a:ext>
                </a:extLst>
              </p:cNvPr>
              <p:cNvSpPr/>
              <p:nvPr/>
            </p:nvSpPr>
            <p:spPr>
              <a:xfrm>
                <a:off x="1893692" y="6276794"/>
                <a:ext cx="1418897" cy="2732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id="{9742FA11-BE20-DA9C-392C-56F4F41177DB}"/>
                  </a:ext>
                </a:extLst>
              </p:cNvPr>
              <p:cNvSpPr/>
              <p:nvPr/>
            </p:nvSpPr>
            <p:spPr>
              <a:xfrm>
                <a:off x="1893691" y="5819594"/>
                <a:ext cx="1418897" cy="2732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E58186F6-39E3-C790-AD97-2EEA7A4A57C7}"/>
                  </a:ext>
                </a:extLst>
              </p:cNvPr>
              <p:cNvSpPr/>
              <p:nvPr/>
            </p:nvSpPr>
            <p:spPr>
              <a:xfrm>
                <a:off x="1893691" y="5362394"/>
                <a:ext cx="1418897" cy="2732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C3837FC5-8B91-998C-E6BF-1B08759BD498}"/>
                  </a:ext>
                </a:extLst>
              </p:cNvPr>
              <p:cNvSpPr/>
              <p:nvPr/>
            </p:nvSpPr>
            <p:spPr>
              <a:xfrm>
                <a:off x="1893691" y="4393323"/>
                <a:ext cx="1418897" cy="2732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BE64A5D-249B-762E-581D-4FADEB9C55F7}"/>
                </a:ext>
              </a:extLst>
            </p:cNvPr>
            <p:cNvSpPr txBox="1"/>
            <p:nvPr/>
          </p:nvSpPr>
          <p:spPr>
            <a:xfrm rot="5400000">
              <a:off x="1923393" y="5145085"/>
              <a:ext cx="1671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000" b="1">
                  <a:solidFill>
                    <a:schemeClr val="accent1"/>
                  </a:solidFill>
                </a:rPr>
                <a:t>…</a:t>
              </a:r>
              <a:endParaRPr kumimoji="1" lang="zh-CN" altLang="en-US" sz="40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5B69440-59A5-5114-5BF2-B6F47AEE04A0}"/>
              </a:ext>
            </a:extLst>
          </p:cNvPr>
          <p:cNvGrpSpPr/>
          <p:nvPr/>
        </p:nvGrpSpPr>
        <p:grpSpPr>
          <a:xfrm>
            <a:off x="6500646" y="2643523"/>
            <a:ext cx="1418899" cy="3601740"/>
            <a:chOff x="4913584" y="2948323"/>
            <a:chExt cx="1418899" cy="3601740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id="{97C97D0A-19DB-D398-BC71-70A61FB78650}"/>
                </a:ext>
              </a:extLst>
            </p:cNvPr>
            <p:cNvSpPr/>
            <p:nvPr/>
          </p:nvSpPr>
          <p:spPr>
            <a:xfrm>
              <a:off x="4913584" y="2948323"/>
              <a:ext cx="1418897" cy="2732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972C7A7E-A3C9-59BD-1246-2AB22D7F52A0}"/>
                </a:ext>
              </a:extLst>
            </p:cNvPr>
            <p:cNvSpPr/>
            <p:nvPr/>
          </p:nvSpPr>
          <p:spPr>
            <a:xfrm>
              <a:off x="4913585" y="3886644"/>
              <a:ext cx="1418897" cy="2732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C0304B05-EC07-ED45-D9F1-88F3F9CFECDE}"/>
                </a:ext>
              </a:extLst>
            </p:cNvPr>
            <p:cNvSpPr/>
            <p:nvPr/>
          </p:nvSpPr>
          <p:spPr>
            <a:xfrm>
              <a:off x="4913586" y="6276794"/>
              <a:ext cx="1418897" cy="27326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4D4E9ED2-7B72-4ADC-A48C-DDBAB2125B06}"/>
                </a:ext>
              </a:extLst>
            </p:cNvPr>
            <p:cNvSpPr/>
            <p:nvPr/>
          </p:nvSpPr>
          <p:spPr>
            <a:xfrm>
              <a:off x="4913585" y="5819594"/>
              <a:ext cx="1418897" cy="27326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4B6703ED-2BD2-6321-C671-6F1D14D24AE9}"/>
                </a:ext>
              </a:extLst>
            </p:cNvPr>
            <p:cNvSpPr/>
            <p:nvPr/>
          </p:nvSpPr>
          <p:spPr>
            <a:xfrm>
              <a:off x="4913585" y="5362394"/>
              <a:ext cx="1418897" cy="27326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A73136EA-5087-E3E2-633A-52A02716C6D9}"/>
                </a:ext>
              </a:extLst>
            </p:cNvPr>
            <p:cNvSpPr/>
            <p:nvPr/>
          </p:nvSpPr>
          <p:spPr>
            <a:xfrm>
              <a:off x="4913585" y="4393323"/>
              <a:ext cx="1418897" cy="27326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0AABB28-102D-E9E1-DCF4-9F31F5D73489}"/>
                </a:ext>
              </a:extLst>
            </p:cNvPr>
            <p:cNvSpPr txBox="1"/>
            <p:nvPr/>
          </p:nvSpPr>
          <p:spPr>
            <a:xfrm rot="5400000">
              <a:off x="4906485" y="5253024"/>
              <a:ext cx="1671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000" b="1">
                  <a:solidFill>
                    <a:schemeClr val="accent1"/>
                  </a:solidFill>
                </a:rPr>
                <a:t>…</a:t>
              </a:r>
              <a:endParaRPr kumimoji="1" lang="zh-CN" altLang="en-US" sz="4000" b="1">
                <a:solidFill>
                  <a:schemeClr val="accent1"/>
                </a:solidFill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1BB9E7A-0030-FE74-AF2B-A2B1BFDA7FCE}"/>
                </a:ext>
              </a:extLst>
            </p:cNvPr>
            <p:cNvSpPr txBox="1"/>
            <p:nvPr/>
          </p:nvSpPr>
          <p:spPr>
            <a:xfrm rot="5400000">
              <a:off x="4906485" y="3769767"/>
              <a:ext cx="1671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000" b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…</a:t>
              </a:r>
              <a:endParaRPr kumimoji="1" lang="zh-CN" altLang="en-US" sz="4000" b="1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FD34263B-068A-84CC-C48D-84119438D225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3488105" y="6245263"/>
            <a:ext cx="2" cy="208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3858150E-EE95-A057-2501-B2CC278EFB34}"/>
              </a:ext>
            </a:extLst>
          </p:cNvPr>
          <p:cNvCxnSpPr>
            <a:cxnSpLocks/>
          </p:cNvCxnSpPr>
          <p:nvPr/>
        </p:nvCxnSpPr>
        <p:spPr>
          <a:xfrm flipV="1">
            <a:off x="3488103" y="5763905"/>
            <a:ext cx="2" cy="208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AB07335B-899F-DD9D-04D6-1B7CF6E53D5D}"/>
              </a:ext>
            </a:extLst>
          </p:cNvPr>
          <p:cNvCxnSpPr>
            <a:cxnSpLocks/>
          </p:cNvCxnSpPr>
          <p:nvPr/>
        </p:nvCxnSpPr>
        <p:spPr>
          <a:xfrm flipV="1">
            <a:off x="3495455" y="5330863"/>
            <a:ext cx="2" cy="208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2E9A6DF-3209-2E67-B370-8D561B4C280B}"/>
              </a:ext>
            </a:extLst>
          </p:cNvPr>
          <p:cNvCxnSpPr>
            <a:cxnSpLocks/>
          </p:cNvCxnSpPr>
          <p:nvPr/>
        </p:nvCxnSpPr>
        <p:spPr>
          <a:xfrm flipV="1">
            <a:off x="3490964" y="4312415"/>
            <a:ext cx="2" cy="208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D2C58DAC-1EBF-756F-8B45-D582062DD631}"/>
              </a:ext>
            </a:extLst>
          </p:cNvPr>
          <p:cNvCxnSpPr>
            <a:cxnSpLocks/>
          </p:cNvCxnSpPr>
          <p:nvPr/>
        </p:nvCxnSpPr>
        <p:spPr>
          <a:xfrm flipV="1">
            <a:off x="7174853" y="6259972"/>
            <a:ext cx="2" cy="208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B3C0EB39-5CA8-3490-15CF-561EA124B2AE}"/>
              </a:ext>
            </a:extLst>
          </p:cNvPr>
          <p:cNvCxnSpPr>
            <a:cxnSpLocks/>
          </p:cNvCxnSpPr>
          <p:nvPr/>
        </p:nvCxnSpPr>
        <p:spPr>
          <a:xfrm flipV="1">
            <a:off x="7174851" y="5778614"/>
            <a:ext cx="2" cy="208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59E0587B-31F3-A569-2905-FA1446AA9609}"/>
              </a:ext>
            </a:extLst>
          </p:cNvPr>
          <p:cNvCxnSpPr>
            <a:cxnSpLocks/>
          </p:cNvCxnSpPr>
          <p:nvPr/>
        </p:nvCxnSpPr>
        <p:spPr>
          <a:xfrm flipV="1">
            <a:off x="7182203" y="5345572"/>
            <a:ext cx="2" cy="208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C331174E-249E-42C6-79D4-45CA5F4C07E4}"/>
              </a:ext>
            </a:extLst>
          </p:cNvPr>
          <p:cNvCxnSpPr>
            <a:cxnSpLocks/>
          </p:cNvCxnSpPr>
          <p:nvPr/>
        </p:nvCxnSpPr>
        <p:spPr>
          <a:xfrm flipV="1">
            <a:off x="7177712" y="4327124"/>
            <a:ext cx="2" cy="208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E967D5F4-0438-7630-E03D-C17C5B39851F}"/>
              </a:ext>
            </a:extLst>
          </p:cNvPr>
          <p:cNvCxnSpPr>
            <a:cxnSpLocks/>
          </p:cNvCxnSpPr>
          <p:nvPr/>
        </p:nvCxnSpPr>
        <p:spPr>
          <a:xfrm flipV="1">
            <a:off x="7210094" y="3857296"/>
            <a:ext cx="2" cy="208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8E649D5D-F5E5-E23F-9396-50C3BB8A7D82}"/>
              </a:ext>
            </a:extLst>
          </p:cNvPr>
          <p:cNvCxnSpPr>
            <a:cxnSpLocks/>
          </p:cNvCxnSpPr>
          <p:nvPr/>
        </p:nvCxnSpPr>
        <p:spPr>
          <a:xfrm flipV="1">
            <a:off x="7182203" y="2852196"/>
            <a:ext cx="2" cy="208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3377D382-10A4-66E3-35C0-F78AFE677792}"/>
              </a:ext>
            </a:extLst>
          </p:cNvPr>
          <p:cNvSpPr txBox="1"/>
          <p:nvPr/>
        </p:nvSpPr>
        <p:spPr>
          <a:xfrm>
            <a:off x="7863762" y="3014653"/>
            <a:ext cx="138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>
                <a:solidFill>
                  <a:schemeClr val="accent2">
                    <a:lumMod val="60000"/>
                    <a:lumOff val="40000"/>
                  </a:schemeClr>
                </a:solidFill>
              </a:rPr>
              <a:t>恒等映射</a:t>
            </a:r>
          </a:p>
        </p:txBody>
      </p:sp>
      <p:sp>
        <p:nvSpPr>
          <p:cNvPr id="36" name="右箭头 35">
            <a:extLst>
              <a:ext uri="{FF2B5EF4-FFF2-40B4-BE49-F238E27FC236}">
                <a16:creationId xmlns:a16="http://schemas.microsoft.com/office/drawing/2014/main" id="{6F090AB2-85C4-1CB0-8106-5A9B6D58A413}"/>
              </a:ext>
            </a:extLst>
          </p:cNvPr>
          <p:cNvSpPr/>
          <p:nvPr/>
        </p:nvSpPr>
        <p:spPr>
          <a:xfrm>
            <a:off x="4824042" y="5005571"/>
            <a:ext cx="1041971" cy="37731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F8204B3-43A5-B2D6-77C9-332B1BB44A5D}"/>
              </a:ext>
            </a:extLst>
          </p:cNvPr>
          <p:cNvSpPr txBox="1"/>
          <p:nvPr/>
        </p:nvSpPr>
        <p:spPr>
          <a:xfrm>
            <a:off x="4672082" y="5465315"/>
            <a:ext cx="141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/>
              <a:t>拷贝层参数</a:t>
            </a:r>
          </a:p>
        </p:txBody>
      </p:sp>
    </p:spTree>
    <p:extLst>
      <p:ext uri="{BB962C8B-B14F-4D97-AF65-F5344CB8AC3E}">
        <p14:creationId xmlns:p14="http://schemas.microsoft.com/office/powerpoint/2010/main" val="34454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58" y="3546940"/>
            <a:ext cx="5336438" cy="23443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典型的卷积网络</a:t>
            </a:r>
            <a:r>
              <a:rPr lang="en-US" altLang="zh-CN" dirty="0"/>
              <a:t>—</a:t>
            </a:r>
            <a:r>
              <a:rPr lang="en-US" altLang="zh-CN" dirty="0" err="1"/>
              <a:t>ResNet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2400" dirty="0"/>
                  <a:t>残差网络（</a:t>
                </a:r>
                <a:r>
                  <a:rPr lang="en-US" altLang="zh-CN" sz="2400" dirty="0"/>
                  <a:t>Residual Network</a:t>
                </a:r>
                <a:r>
                  <a:rPr lang="zh-CN" altLang="en-US" sz="2400" dirty="0"/>
                  <a:t>，</a:t>
                </a:r>
                <a:r>
                  <a:rPr lang="en-US" altLang="zh-CN" sz="2400" dirty="0" err="1"/>
                  <a:t>ResNet</a:t>
                </a:r>
                <a:r>
                  <a:rPr lang="zh-CN" altLang="en-US" sz="2400" dirty="0"/>
                  <a:t>）是通过给非线性的卷积层增加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直连边</a:t>
                </a:r>
                <a:r>
                  <a:rPr lang="zh-CN" altLang="en-US" sz="2400" dirty="0"/>
                  <a:t>的方式来提高信息的传播效率。</a:t>
                </a:r>
                <a:endParaRPr lang="en-US" altLang="zh-CN" sz="2400" dirty="0"/>
              </a:p>
              <a:p>
                <a:pPr lvl="1"/>
                <a:r>
                  <a:rPr lang="zh-CN" altLang="en-US" sz="2100" dirty="0"/>
                  <a:t>假设在一个深度网络中，我们期望一个非线性单元（可以为一层或多层的卷积层）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1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zh-CN" altLang="en-US" sz="2100" dirty="0"/>
                  <a:t>去逼近一个目标函数为</a:t>
                </a:r>
                <a14:m>
                  <m:oMath xmlns:m="http://schemas.openxmlformats.org/officeDocument/2006/math"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1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100" dirty="0"/>
                  <a:t>。</a:t>
                </a:r>
                <a:endParaRPr lang="en-US" altLang="zh-CN" sz="2100" dirty="0"/>
              </a:p>
              <a:p>
                <a:pPr lvl="1"/>
                <a:r>
                  <a:rPr lang="zh-CN" altLang="en-US" sz="2100" dirty="0"/>
                  <a:t>将目标函数拆分成两部分：</a:t>
                </a:r>
                <a:r>
                  <a:rPr lang="zh-CN" altLang="en-US" sz="2100" dirty="0">
                    <a:solidFill>
                      <a:srgbClr val="FF0000"/>
                    </a:solidFill>
                  </a:rPr>
                  <a:t>恒等函数</a:t>
                </a:r>
                <a:r>
                  <a:rPr lang="zh-CN" altLang="en-US" sz="2100" dirty="0"/>
                  <a:t>和</a:t>
                </a:r>
                <a:r>
                  <a:rPr lang="zh-CN" altLang="en-US" sz="2100" dirty="0">
                    <a:solidFill>
                      <a:srgbClr val="FF0000"/>
                    </a:solidFill>
                  </a:rPr>
                  <a:t>残差函数</a:t>
                </a:r>
                <a:endParaRPr lang="en-US" altLang="zh-CN" sz="2100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zh-CN" sz="2100" dirty="0">
                  <a:solidFill>
                    <a:srgbClr val="FF0000"/>
                  </a:solidFill>
                </a:endParaRPr>
              </a:p>
              <a:p>
                <a:pPr lvl="1"/>
                <a:endParaRPr lang="zh-CN" altLang="en-US" sz="21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25" t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880963" y="3898476"/>
                <a:ext cx="2846805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1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1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1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zh-CN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zh-CN" altLang="en-US" sz="21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963" y="3898476"/>
                <a:ext cx="2846805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/>
          <p:cNvSpPr/>
          <p:nvPr/>
        </p:nvSpPr>
        <p:spPr>
          <a:xfrm rot="16200000">
            <a:off x="3882953" y="3873388"/>
            <a:ext cx="185627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24593" y="4635507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残差函数</a:t>
            </a:r>
          </a:p>
        </p:txBody>
      </p:sp>
      <p:sp>
        <p:nvSpPr>
          <p:cNvPr id="10" name="矩形 9"/>
          <p:cNvSpPr/>
          <p:nvPr/>
        </p:nvSpPr>
        <p:spPr>
          <a:xfrm>
            <a:off x="2383844" y="463550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恒等函数</a:t>
            </a:r>
            <a:endParaRPr lang="zh-CN" altLang="en-US" dirty="0"/>
          </a:p>
        </p:txBody>
      </p:sp>
      <p:sp>
        <p:nvSpPr>
          <p:cNvPr id="11" name="左大括号 10"/>
          <p:cNvSpPr/>
          <p:nvPr/>
        </p:nvSpPr>
        <p:spPr>
          <a:xfrm rot="16200000">
            <a:off x="2857579" y="4235338"/>
            <a:ext cx="185627" cy="3429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652511" y="5422079"/>
                <a:ext cx="937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511" y="5422079"/>
                <a:ext cx="9376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>
            <a:stCxn id="9" idx="2"/>
            <a:endCxn id="12" idx="0"/>
          </p:cNvCxnSpPr>
          <p:nvPr/>
        </p:nvCxnSpPr>
        <p:spPr>
          <a:xfrm>
            <a:off x="4115143" y="5004839"/>
            <a:ext cx="6182" cy="417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095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30663</TotalTime>
  <Words>5278</Words>
  <Application>Microsoft Macintosh PowerPoint</Application>
  <PresentationFormat>宽屏</PresentationFormat>
  <Paragraphs>603</Paragraphs>
  <Slides>69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69</vt:i4>
      </vt:variant>
    </vt:vector>
  </HeadingPairs>
  <TitlesOfParts>
    <vt:vector size="84" baseType="lpstr">
      <vt:lpstr>等线</vt:lpstr>
      <vt:lpstr>等线 Light</vt:lpstr>
      <vt:lpstr>Microsoft YaHei</vt:lpstr>
      <vt:lpstr>Microsoft YaHei</vt:lpstr>
      <vt:lpstr>FZSSK--GBK1-0</vt:lpstr>
      <vt:lpstr>Arial</vt:lpstr>
      <vt:lpstr>Calibri</vt:lpstr>
      <vt:lpstr>Cambria Math</vt:lpstr>
      <vt:lpstr>Times New Roman</vt:lpstr>
      <vt:lpstr>Wingdings</vt:lpstr>
      <vt:lpstr>1_Office 主题​​</vt:lpstr>
      <vt:lpstr>自定义设计方案</vt:lpstr>
      <vt:lpstr>1_自定义设计方案</vt:lpstr>
      <vt:lpstr>2_自定义设计方案</vt:lpstr>
      <vt:lpstr>2_Office 主题​​</vt:lpstr>
      <vt:lpstr>PowerPoint 演示文稿</vt:lpstr>
      <vt:lpstr>PowerPoint 演示文稿</vt:lpstr>
      <vt:lpstr>PowerPoint 演示文稿</vt:lpstr>
      <vt:lpstr>深度模型训练的困境</vt:lpstr>
      <vt:lpstr>梯度消失 Gradient Vanishing</vt:lpstr>
      <vt:lpstr>梯度消失 Gradient Vanishing</vt:lpstr>
      <vt:lpstr>PowerPoint 演示文稿</vt:lpstr>
      <vt:lpstr>残差连接的动机</vt:lpstr>
      <vt:lpstr>典型的卷积网络—ResNet</vt:lpstr>
      <vt:lpstr>典型的卷积网络—ResNet</vt:lpstr>
      <vt:lpstr>典型的卷积网络—ResNet</vt:lpstr>
      <vt:lpstr>典型的卷积网络—ResNet</vt:lpstr>
      <vt:lpstr>PowerPoint 演示文稿</vt:lpstr>
      <vt:lpstr>神经网络优化的挑战</vt:lpstr>
      <vt:lpstr>修改网络结构获得更好的优化地形</vt:lpstr>
      <vt:lpstr>数据归一化</vt:lpstr>
      <vt:lpstr>数据归一化</vt:lpstr>
      <vt:lpstr>数据归一化—标准化</vt:lpstr>
      <vt:lpstr>数据归一化—最大最小值归一化</vt:lpstr>
      <vt:lpstr>逐层归一化—Batch Normalization (BN)</vt:lpstr>
      <vt:lpstr>逐层归一化—Batch Normalization (BN)</vt:lpstr>
      <vt:lpstr>逐层归一化—Batch Normalization (BN)</vt:lpstr>
      <vt:lpstr>逐层归一化—Batch Normalization (BN)</vt:lpstr>
      <vt:lpstr>逐层归一化—Batch Normalization (BN)</vt:lpstr>
      <vt:lpstr>逐层归一化—Batch Normalization (BN)</vt:lpstr>
      <vt:lpstr>逐层归一化—Layer Normalization (LN)</vt:lpstr>
      <vt:lpstr>逐层归一化—Layer Normalization (LN)</vt:lpstr>
      <vt:lpstr>逐层归一化—RMS Normalization</vt:lpstr>
      <vt:lpstr>归一化—dynamic tanh</vt:lpstr>
      <vt:lpstr>归一化—dynamic tanh</vt:lpstr>
      <vt:lpstr>实例归一化—Instance Normalization (IN)</vt:lpstr>
      <vt:lpstr>归一化层的比较</vt:lpstr>
      <vt:lpstr>实例归一化—Instance Normalization (IN)</vt:lpstr>
      <vt:lpstr>实例归一化—Instance Normalization (IN)</vt:lpstr>
      <vt:lpstr>实例归一化—Instance Normalization (IN)</vt:lpstr>
      <vt:lpstr>逐层归一化—Group Normalization (GN)</vt:lpstr>
      <vt:lpstr>归一化层的比较</vt:lpstr>
      <vt:lpstr>PowerPoint 演示文稿</vt:lpstr>
      <vt:lpstr>PowerPoint 演示文稿</vt:lpstr>
      <vt:lpstr>随机初始化</vt:lpstr>
      <vt:lpstr>随机初始化的问题</vt:lpstr>
      <vt:lpstr>随机初始化的问题</vt:lpstr>
      <vt:lpstr>Xavier 初始化 (Glorot et al., 2010)</vt:lpstr>
      <vt:lpstr>Xavier 初始化的问题</vt:lpstr>
      <vt:lpstr>He 初始化（针对ReLU激活）</vt:lpstr>
      <vt:lpstr>权重初始化背后的数学 (He et al., 2015)</vt:lpstr>
      <vt:lpstr>权重初始化背后的数学</vt:lpstr>
      <vt:lpstr>权重初始化背后的数学</vt:lpstr>
      <vt:lpstr>权重初始化背后的数学</vt:lpstr>
      <vt:lpstr>权重初始化的总结</vt:lpstr>
      <vt:lpstr>PowerPoint 演示文稿</vt:lpstr>
      <vt:lpstr>卷积神经网络</vt:lpstr>
      <vt:lpstr>第一个深度卷积网络—AlexNet</vt:lpstr>
      <vt:lpstr>第一个深度卷积网络—AlexNet</vt:lpstr>
      <vt:lpstr>Large Scale Visual Recognition Challenge</vt:lpstr>
      <vt:lpstr>Large Scale Visual Recognition Challenge</vt:lpstr>
      <vt:lpstr>典型的卷积网络—VGG</vt:lpstr>
      <vt:lpstr>典型的卷积网络—VGG</vt:lpstr>
      <vt:lpstr>典型的卷积网络—VGG</vt:lpstr>
      <vt:lpstr>典型的卷积网络—VGG</vt:lpstr>
      <vt:lpstr>典型的卷积网络—GoogLeNet</vt:lpstr>
      <vt:lpstr>典型的卷积网络—GoogLeNet</vt:lpstr>
      <vt:lpstr>典型的卷积网络—GoogLeNet</vt:lpstr>
      <vt:lpstr>典型的卷积网络—GoogLeNet</vt:lpstr>
      <vt:lpstr>典型的卷积网络—GoogLeNet</vt:lpstr>
      <vt:lpstr>典型的卷积网络—GoogLeNet</vt:lpstr>
      <vt:lpstr>Inception模块 v3</vt:lpstr>
      <vt:lpstr>Large Scale Visual Recognition Challenge</vt:lpstr>
      <vt:lpstr>作业习题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第一章：简介</dc:title>
  <dc:creator>Dove Lian</dc:creator>
  <cp:lastModifiedBy>Xinyue Zhang</cp:lastModifiedBy>
  <cp:revision>1363</cp:revision>
  <dcterms:created xsi:type="dcterms:W3CDTF">2020-09-10T02:05:53Z</dcterms:created>
  <dcterms:modified xsi:type="dcterms:W3CDTF">2025-04-14T07:34:57Z</dcterms:modified>
</cp:coreProperties>
</file>